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ppm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265" r:id="rId3"/>
    <p:sldId id="359" r:id="rId4"/>
    <p:sldId id="360" r:id="rId5"/>
    <p:sldId id="361" r:id="rId6"/>
    <p:sldId id="362" r:id="rId7"/>
    <p:sldId id="363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258" r:id="rId17"/>
    <p:sldId id="259" r:id="rId18"/>
    <p:sldId id="257" r:id="rId19"/>
    <p:sldId id="260" r:id="rId20"/>
    <p:sldId id="261" r:id="rId21"/>
    <p:sldId id="262" r:id="rId22"/>
    <p:sldId id="264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4" r:id="rId31"/>
    <p:sldId id="275" r:id="rId32"/>
    <p:sldId id="276" r:id="rId33"/>
    <p:sldId id="277" r:id="rId34"/>
    <p:sldId id="289" r:id="rId35"/>
    <p:sldId id="278" r:id="rId36"/>
    <p:sldId id="281" r:id="rId37"/>
    <p:sldId id="282" r:id="rId38"/>
    <p:sldId id="320" r:id="rId39"/>
    <p:sldId id="321" r:id="rId40"/>
    <p:sldId id="322" r:id="rId41"/>
    <p:sldId id="324" r:id="rId42"/>
    <p:sldId id="325" r:id="rId43"/>
    <p:sldId id="323" r:id="rId44"/>
    <p:sldId id="326" r:id="rId45"/>
    <p:sldId id="327" r:id="rId46"/>
    <p:sldId id="328" r:id="rId47"/>
    <p:sldId id="338" r:id="rId48"/>
    <p:sldId id="339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41" r:id="rId59"/>
    <p:sldId id="340" r:id="rId60"/>
    <p:sldId id="343" r:id="rId61"/>
    <p:sldId id="342" r:id="rId62"/>
    <p:sldId id="345" r:id="rId63"/>
    <p:sldId id="348" r:id="rId64"/>
    <p:sldId id="346" r:id="rId65"/>
    <p:sldId id="347" r:id="rId66"/>
    <p:sldId id="297" r:id="rId67"/>
    <p:sldId id="292" r:id="rId68"/>
    <p:sldId id="293" r:id="rId69"/>
    <p:sldId id="299" r:id="rId70"/>
    <p:sldId id="373" r:id="rId71"/>
    <p:sldId id="304" r:id="rId72"/>
    <p:sldId id="294" r:id="rId73"/>
    <p:sldId id="295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08" r:id="rId84"/>
    <p:sldId id="309" r:id="rId85"/>
    <p:sldId id="310" r:id="rId86"/>
    <p:sldId id="311" r:id="rId87"/>
    <p:sldId id="312" r:id="rId88"/>
    <p:sldId id="313" r:id="rId89"/>
    <p:sldId id="314" r:id="rId90"/>
    <p:sldId id="315" r:id="rId91"/>
    <p:sldId id="316" r:id="rId92"/>
    <p:sldId id="317" r:id="rId93"/>
    <p:sldId id="318" r:id="rId94"/>
    <p:sldId id="319" r:id="rId95"/>
  </p:sldIdLst>
  <p:sldSz cx="12192000" cy="6858000"/>
  <p:notesSz cx="6802438" cy="9934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2864" y="0"/>
            <a:ext cx="2947987" cy="4984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C37AE-4D80-4612-937B-1E44451EF656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6101"/>
            <a:ext cx="2947988" cy="4984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2864" y="9436101"/>
            <a:ext cx="2947987" cy="4984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FE8AB-5C56-4D70-A0F6-D552E6E2C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39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3142" y="1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C409D-4D22-4EA1-9683-C4CCDB6216D1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39838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6123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3142" y="9436123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076CC-784E-40BA-8F08-7793BD05C4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4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076CC-784E-40BA-8F08-7793BD05C49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09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3854716" y="0"/>
            <a:ext cx="2947723" cy="49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3854716" y="9437846"/>
            <a:ext cx="2947723" cy="49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 anchor="b"/>
          <a:lstStyle/>
          <a:p>
            <a:pPr algn="r"/>
            <a:r>
              <a:rPr lang="en-US" sz="1200"/>
              <a:t>29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1" y="9437846"/>
            <a:ext cx="2947723" cy="49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1" y="0"/>
            <a:ext cx="2947723" cy="49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6363" y="754063"/>
            <a:ext cx="6589712" cy="3708400"/>
          </a:xfrm>
          <a:ln cap="flat"/>
        </p:spPr>
      </p:sp>
      <p:sp>
        <p:nvSpPr>
          <p:cNvPr id="6247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6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3854716" y="0"/>
            <a:ext cx="2947723" cy="49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854716" y="9437846"/>
            <a:ext cx="2947723" cy="49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 anchor="b"/>
          <a:lstStyle/>
          <a:p>
            <a:pPr algn="r"/>
            <a:r>
              <a:rPr lang="en-US" sz="1200"/>
              <a:t>30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1" y="9437846"/>
            <a:ext cx="2947723" cy="49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1" y="0"/>
            <a:ext cx="2947723" cy="49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6363" y="754063"/>
            <a:ext cx="6589712" cy="3708400"/>
          </a:xfrm>
          <a:ln cap="flat"/>
        </p:spPr>
      </p:sp>
      <p:sp>
        <p:nvSpPr>
          <p:cNvPr id="6451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8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9ECF8219-2295-4E4D-90B0-2FBE08F7B9E5}" type="slidenum">
              <a:rPr lang="tr-TR" sz="1300">
                <a:latin typeface="Arial" panose="020B0604020202020204" pitchFamily="34" charset="0"/>
              </a:rPr>
              <a:pPr eaLnBrk="1" hangingPunct="1"/>
              <a:t>37</a:t>
            </a:fld>
            <a:endParaRPr lang="tr-TR" sz="1300">
              <a:latin typeface="Arial" panose="020B060402020202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4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0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5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7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1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9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4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0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7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9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46CF5-6669-4688-A588-695108190BD7}" type="datetimeFigureOut">
              <a:rPr lang="en-US" smtClean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A660C-FAA7-4322-9823-2263611E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6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news/articles/2016-09-20/microsoft-develops-ai-to-help-cancer-doctors-find-the-right-treatment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applied/deepmind-health/research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cbi.nlm.nih.gov/pubmed/26572668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omatixinc.com/about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841808/" TargetMode="External"/><Relationship Id="rId2" Type="http://schemas.openxmlformats.org/officeDocument/2006/relationships/hyperlink" Target="http://blogs.royalsociety.org/in-verba/2016/10/05/machine-learning-in-the-pharmaceutical-indust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promedmail.org/aboutu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tatnews.com/2016/10/03/machine-learning-medicine-health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lh.nhs.uk/Pages/Home.aspx" TargetMode="External"/><Relationship Id="rId2" Type="http://schemas.openxmlformats.org/officeDocument/2006/relationships/hyperlink" Target="https://deepmind.com/applied/deepmind-health/resear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pm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pm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1655" y="725705"/>
            <a:ext cx="9144000" cy="192267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Science in </a:t>
            </a:r>
            <a:b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Modern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6446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/>
              <a:t>Asst. Prof. Dr</a:t>
            </a:r>
            <a:r>
              <a:rPr lang="en-US" sz="2000" dirty="0" smtClean="0"/>
              <a:t>. </a:t>
            </a:r>
            <a:r>
              <a:rPr lang="en-US" sz="2000" dirty="0" err="1" smtClean="0"/>
              <a:t>Watshara</a:t>
            </a:r>
            <a:r>
              <a:rPr lang="en-US" sz="2000" dirty="0" smtClean="0"/>
              <a:t> </a:t>
            </a:r>
            <a:r>
              <a:rPr lang="en-US" sz="2000" dirty="0" err="1" smtClean="0"/>
              <a:t>Shoombuatong</a:t>
            </a:r>
            <a:endParaRPr lang="en-US" sz="2000" dirty="0" smtClean="0"/>
          </a:p>
          <a:p>
            <a:pPr fontAlgn="base"/>
            <a:r>
              <a:rPr lang="en-US" sz="2000" dirty="0"/>
              <a:t>Center of Data Mining and Biomedical </a:t>
            </a:r>
            <a:r>
              <a:rPr lang="en-US" sz="2000" dirty="0" smtClean="0"/>
              <a:t>Informatics</a:t>
            </a:r>
            <a:endParaRPr lang="th-TH" sz="2000" dirty="0" smtClean="0"/>
          </a:p>
          <a:p>
            <a:pPr fontAlgn="base"/>
            <a:r>
              <a:rPr lang="en-US" sz="2000" dirty="0" smtClean="0"/>
              <a:t>watshara.sho@mahidol.ac.th</a:t>
            </a:r>
            <a:endParaRPr lang="en-US" sz="2000" dirty="0"/>
          </a:p>
        </p:txBody>
      </p:sp>
      <p:pic>
        <p:nvPicPr>
          <p:cNvPr id="6" name="Picture 2" descr="D:\Download\ppt design\MU dl\mu_jp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2" y="192037"/>
            <a:ext cx="144423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78" y="266778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76" y="2845310"/>
            <a:ext cx="38432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3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516" y="1266332"/>
            <a:ext cx="6524967" cy="4351338"/>
          </a:xfr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95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>
                <a:latin typeface="Arial" panose="020B0604020202020204" pitchFamily="34" charset="0"/>
              </a:rPr>
              <a:t>ส่องปัญหาวิกฤติ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  <a:r>
              <a:rPr lang="th-TH" b="1" dirty="0">
                <a:latin typeface="Arial" panose="020B0604020202020204" pitchFamily="34" charset="0"/>
              </a:rPr>
              <a:t>ไทย</a:t>
            </a:r>
            <a:r>
              <a:rPr lang="th-TH" b="1" dirty="0" smtClean="0">
                <a:latin typeface="Arial" panose="020B0604020202020204" pitchFamily="34" charset="0"/>
              </a:rPr>
              <a:t>กัน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b="1" u="sng" dirty="0"/>
              <a:t>บริษัทต้องการคนมีประสบการณ์</a:t>
            </a:r>
          </a:p>
          <a:p>
            <a:r>
              <a:rPr lang="th-TH" dirty="0" smtClean="0"/>
              <a:t>บริษัท</a:t>
            </a:r>
            <a:r>
              <a:rPr lang="th-TH" dirty="0"/>
              <a:t>หลายๆ ที่เองก็กำลังตื่นตัวจะสร้างทีม </a:t>
            </a:r>
            <a:r>
              <a:rPr lang="en-US" dirty="0"/>
              <a:t>data scientist </a:t>
            </a:r>
            <a:r>
              <a:rPr lang="th-TH" dirty="0"/>
              <a:t>ขึ้นมาภายในองค์กร ทำให้อยากได้คนที่มีประสบการณ์</a:t>
            </a:r>
            <a:r>
              <a:rPr lang="th-TH" dirty="0" smtClean="0"/>
              <a:t>แล้ว</a:t>
            </a:r>
          </a:p>
          <a:p>
            <a:r>
              <a:rPr lang="th-TH" dirty="0"/>
              <a:t>บางบริษัทก็ใช้วิธีรับเด็กจบใหม่ที่เก่งๆ เข้ามา เพื่อที่จะเอามาฝึกมาปั้นเองในองค์กร </a:t>
            </a:r>
            <a:r>
              <a:rPr lang="th-TH" dirty="0" smtClean="0"/>
              <a:t>แต่ก็</a:t>
            </a:r>
            <a:r>
              <a:rPr lang="th-TH" dirty="0"/>
              <a:t>ต้องอาศัยคนที่มีประสบการณ์ด้าน </a:t>
            </a:r>
            <a:r>
              <a:rPr lang="en-US" dirty="0"/>
              <a:t>data scientist </a:t>
            </a:r>
            <a:r>
              <a:rPr lang="th-TH" dirty="0" smtClean="0"/>
              <a:t>จน</a:t>
            </a:r>
            <a:r>
              <a:rPr lang="th-TH" dirty="0"/>
              <a:t>ก็ต้องกลับไปที่ปัญหาเดิม คือ บริษัทอยากได้คนมีประสบการณ์เข้ามาทำงานตำแหน่งนี้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176963"/>
            <a:ext cx="7705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https://medium.com/@sinart.t/%E0%B8%AA%E0%B9%88%E0%B8%AD%E0%B8%87%E0%B8%9B%E0%B8%B1%E0%B8%8D%E0%B8%AB%E0%B8%B2%E0%B8%A7%E0%B8%B4%E0%B8%81%E0%B8%A4%E0%B8%95%E0%B8%B4-data-scientist-%E0%B9%84%E0%B8%97%E0%B8%A2%E0%B8%81%E0%B8%B1%E0%B8%99-e66722763322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91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b="1" u="sng" dirty="0"/>
              <a:t>บริษัทใหญ่ๆ ใช้เงินซื้อตัว บริษัทเล็กเลย</a:t>
            </a:r>
            <a:r>
              <a:rPr lang="th-TH" b="1" u="sng" dirty="0" smtClean="0"/>
              <a:t>ลำบาก</a:t>
            </a:r>
          </a:p>
          <a:p>
            <a:r>
              <a:rPr lang="th-TH" dirty="0"/>
              <a:t>เนื่องจากว่า </a:t>
            </a:r>
            <a:r>
              <a:rPr lang="en-US" dirty="0"/>
              <a:t>data scientist </a:t>
            </a:r>
            <a:r>
              <a:rPr lang="th-TH" dirty="0"/>
              <a:t>นั้นยังมี </a:t>
            </a:r>
            <a:r>
              <a:rPr lang="en-US" dirty="0"/>
              <a:t>demand </a:t>
            </a:r>
            <a:r>
              <a:rPr lang="th-TH" dirty="0"/>
              <a:t>ที่สูงมากในตลาดแรงงานตอนนี้ ยิ่งถ้ามีประสบการณ์หรือมีโปรไฟล์ดีๆ ก็จะยิ่งเป็นที่ต้องการ</a:t>
            </a:r>
            <a:r>
              <a:rPr lang="th-TH" dirty="0" smtClean="0"/>
              <a:t>มาก</a:t>
            </a:r>
          </a:p>
          <a:p>
            <a:r>
              <a:rPr lang="th-TH" dirty="0"/>
              <a:t>ทำให้เกิดการงัดกลยุทธ์ต่างๆ มาใช้ในการดึงตัวคนเข้าไป รวมไปถึงการให้อัตราเงินเดือนที่สูงมากเป็นสิ่งล่อใจให้คน</a:t>
            </a:r>
            <a:r>
              <a:rPr lang="th-TH" dirty="0" smtClean="0"/>
              <a:t>เก่งๆ</a:t>
            </a:r>
          </a:p>
          <a:p>
            <a:r>
              <a:rPr lang="th-TH" dirty="0"/>
              <a:t>ทำให้การหา </a:t>
            </a:r>
            <a:r>
              <a:rPr lang="en-US" dirty="0"/>
              <a:t>data scientist </a:t>
            </a:r>
            <a:r>
              <a:rPr lang="th-TH" dirty="0"/>
              <a:t>ที่ว่ายากอยู่แล้ว กลับเป็นยากหนักหนาเข้าไปอีกสำหรับบริษัทเล็ก</a:t>
            </a:r>
            <a:endParaRPr lang="en-US" b="1" u="sng" dirty="0"/>
          </a:p>
        </p:txBody>
      </p:sp>
      <p:sp>
        <p:nvSpPr>
          <p:cNvPr id="4" name="Rectangle 3"/>
          <p:cNvSpPr/>
          <p:nvPr/>
        </p:nvSpPr>
        <p:spPr>
          <a:xfrm>
            <a:off x="0" y="6176963"/>
            <a:ext cx="7705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https://medium.com/@sinart.t/%E0%B8%AA%E0%B9%88%E0%B8%AD%E0%B8%87%E0%B8%9B%E0%B8%B1%E0%B8%8D%E0%B8%AB%E0%B8%B2%E0%B8%A7%E0%B8%B4%E0%B8%81%E0%B8%A4%E0%B8%95%E0%B8%B4-data-scientist-%E0%B9%84%E0%B8%97%E0%B8%A2%E0%B8%81%E0%B8%B1%E0%B8%99-e66722763322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>
                <a:latin typeface="Arial" panose="020B0604020202020204" pitchFamily="34" charset="0"/>
              </a:rPr>
              <a:t>ส่องปัญหาวิกฤติ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  <a:r>
              <a:rPr lang="th-TH" b="1" dirty="0">
                <a:latin typeface="Arial" panose="020B0604020202020204" pitchFamily="34" charset="0"/>
              </a:rPr>
              <a:t>ไทย</a:t>
            </a:r>
            <a:r>
              <a:rPr lang="th-TH" b="1" dirty="0" smtClean="0">
                <a:latin typeface="Arial" panose="020B0604020202020204" pitchFamily="34" charset="0"/>
              </a:rPr>
              <a:t>กัน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49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b="1" u="sng" dirty="0"/>
              <a:t>หลายๆ คนยังขาดประสบการณ์ทางด้าน </a:t>
            </a:r>
            <a:r>
              <a:rPr lang="en-US" b="1" u="sng" dirty="0"/>
              <a:t>data </a:t>
            </a:r>
            <a:r>
              <a:rPr lang="en-US" b="1" u="sng" dirty="0" smtClean="0"/>
              <a:t>science</a:t>
            </a:r>
            <a:endParaRPr lang="th-TH" b="1" u="sng" dirty="0" smtClean="0"/>
          </a:p>
          <a:p>
            <a:r>
              <a:rPr lang="th-TH" dirty="0"/>
              <a:t>ถ้าย้อนกลับไปเมื่อ 3–4 ปีที่แล้ว คำว่า </a:t>
            </a:r>
            <a:r>
              <a:rPr lang="en-US" dirty="0"/>
              <a:t>data scientist </a:t>
            </a:r>
            <a:r>
              <a:rPr lang="th-TH" dirty="0"/>
              <a:t>แทบจะไม่ปรากฎอยู่ในตำแหน่งพนักงานบริษัทในไทย ซึ่งก็เพราะความที่มันเป็นงานที่เพิ่งจะมีมาใหม่ มันก็เลยยากที่จะหาคนที่จะมีประสบการณ์ด้าน</a:t>
            </a:r>
            <a:r>
              <a:rPr lang="th-TH" dirty="0" smtClean="0"/>
              <a:t>นี้</a:t>
            </a:r>
          </a:p>
          <a:p>
            <a:r>
              <a:rPr lang="th-TH" dirty="0"/>
              <a:t>หลายคนที่อยากจะฝึกทักษะด้าน </a:t>
            </a:r>
            <a:r>
              <a:rPr lang="en-US" dirty="0"/>
              <a:t>data science </a:t>
            </a:r>
            <a:r>
              <a:rPr lang="th-TH" dirty="0"/>
              <a:t>ก็เลยใช้วิธีศึกษาคอร์สออนไลน์ หรือคอร์สเรียนในสถานศึกษาต่างๆ และทำตาม </a:t>
            </a:r>
            <a:r>
              <a:rPr lang="en-US" dirty="0"/>
              <a:t>tutorial </a:t>
            </a:r>
            <a:r>
              <a:rPr lang="th-TH" dirty="0"/>
              <a:t>การบ้าน หรือโปรเจคต่างๆ ที่คอร์สเรียนนั้นได้กำหนดไว้ให้เป็นการฝึกฝีมือ </a:t>
            </a:r>
            <a:endParaRPr lang="th-TH" dirty="0" smtClean="0"/>
          </a:p>
          <a:p>
            <a:r>
              <a:rPr lang="th-TH" dirty="0"/>
              <a:t>แต่ … ข้อมูล หรือปัญหาต่างๆ ที่อยู่ตามคอร์สเรียนส่วนใหญ่ก็จะมีวัตถุประสงค์หลักๆ คือ เพื่อให้เห็นภาพและเข้าใจการทำงานของโมเดล ดังนั้นข้อมูลหรือปัญหาที่เค้าเตรียมให้ ก็มักจะไม่ได้มีความซับซ้อนเหมือนกับปัญหาหรือข้อมูลจริงในชีวิตการทำงาน</a:t>
            </a:r>
            <a:endParaRPr lang="en-US" b="1" u="sng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>
                <a:latin typeface="Arial" panose="020B0604020202020204" pitchFamily="34" charset="0"/>
              </a:rPr>
              <a:t>ส่องปัญหาวิกฤติ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  <a:r>
              <a:rPr lang="th-TH" b="1" dirty="0">
                <a:latin typeface="Arial" panose="020B0604020202020204" pitchFamily="34" charset="0"/>
              </a:rPr>
              <a:t>ไทย</a:t>
            </a:r>
            <a:r>
              <a:rPr lang="th-TH" b="1" dirty="0" smtClean="0">
                <a:latin typeface="Arial" panose="020B0604020202020204" pitchFamily="34" charset="0"/>
              </a:rPr>
              <a:t>กัน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07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b="1" u="sng" dirty="0"/>
              <a:t>ยังมีคนที่เน้นทักษะด้านเดียวอยู่เป็นจำนวนมาก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64" y="2414251"/>
            <a:ext cx="3600000" cy="3600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>
                <a:latin typeface="Arial" panose="020B0604020202020204" pitchFamily="34" charset="0"/>
              </a:rPr>
              <a:t>ส่องปัญหาวิกฤติ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  <a:r>
              <a:rPr lang="th-TH" b="1" dirty="0">
                <a:latin typeface="Arial" panose="020B0604020202020204" pitchFamily="34" charset="0"/>
              </a:rPr>
              <a:t>ไทย</a:t>
            </a:r>
            <a:r>
              <a:rPr lang="th-TH" b="1" dirty="0" smtClean="0">
                <a:latin typeface="Arial" panose="020B0604020202020204" pitchFamily="34" charset="0"/>
              </a:rPr>
              <a:t>กัน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32" y="2503027"/>
            <a:ext cx="3972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19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35" y="2045559"/>
            <a:ext cx="4320000" cy="432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8" y="1917575"/>
            <a:ext cx="4766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8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88668"/>
            <a:ext cx="21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glassdoor.com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220"/>
            <a:ext cx="7924799" cy="5235352"/>
          </a:xfrm>
          <a:prstGeom prst="rect">
            <a:avLst/>
          </a:prstGeom>
        </p:spPr>
      </p:pic>
      <p:pic>
        <p:nvPicPr>
          <p:cNvPr id="8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1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84" y="-71438"/>
            <a:ext cx="8343900" cy="229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84" y="2066925"/>
            <a:ext cx="8172450" cy="240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684" y="4312444"/>
            <a:ext cx="8505825" cy="2714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0999" y="13643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(2015)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0998" y="2224087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(2016)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2092" y="4440137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(2017)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752600" y="0"/>
            <a:ext cx="555171" cy="59871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13311" y="2177821"/>
            <a:ext cx="555171" cy="59871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648195" y="4303088"/>
            <a:ext cx="555171" cy="59871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488668"/>
            <a:ext cx="21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glassdoor.com</a:t>
            </a:r>
          </a:p>
        </p:txBody>
      </p:sp>
    </p:spTree>
    <p:extLst>
      <p:ext uri="{BB962C8B-B14F-4D97-AF65-F5344CB8AC3E}">
        <p14:creationId xmlns:p14="http://schemas.microsoft.com/office/powerpoint/2010/main" val="27674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06" y="2058054"/>
            <a:ext cx="4320000" cy="432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3" y="1944209"/>
            <a:ext cx="4766400" cy="4320000"/>
          </a:xfrm>
          <a:prstGeom prst="rect">
            <a:avLst/>
          </a:prstGeom>
        </p:spPr>
      </p:pic>
      <p:pic>
        <p:nvPicPr>
          <p:cNvPr id="6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9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learn Data Science?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Internet has an Incredible easy way to gather any kind of </a:t>
            </a:r>
            <a:r>
              <a:rPr lang="en-US" dirty="0" smtClean="0"/>
              <a:t>information.</a:t>
            </a:r>
          </a:p>
          <a:p>
            <a:r>
              <a:rPr lang="en-US" dirty="0" smtClean="0"/>
              <a:t>Even </a:t>
            </a:r>
            <a:r>
              <a:rPr lang="en-US" dirty="0"/>
              <a:t>you can get an idea about how to design your own flight :) Yes, we can get whatever we want. </a:t>
            </a:r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/>
              <a:t>the subject is how we are going to use these data efficiently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38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67" y="1938668"/>
            <a:ext cx="7534884" cy="3600000"/>
          </a:xfr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68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learn Data Science?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we want to succeed, we must be adopted and updated to the latest trends and technologies.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Today’s world, everything depends on the data, from Tea shop to Multi-National companies relying upon their data. </a:t>
            </a:r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/>
              <a:t>we understand that Data is very essential, so we have to start analyzing.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major role of Data Scientist is to analyze their company’s data and determines good tactics for their company future according to the current situation of the market. Sounds good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0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learn Data Science?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analytics is the heartbeat of all top organizations</a:t>
            </a:r>
          </a:p>
          <a:p>
            <a:r>
              <a:rPr lang="en-US" dirty="0"/>
              <a:t>Data Science is everywhere</a:t>
            </a:r>
          </a:p>
          <a:p>
            <a:r>
              <a:rPr lang="en-US" dirty="0"/>
              <a:t>You become Decision-Making person</a:t>
            </a:r>
          </a:p>
          <a:p>
            <a:r>
              <a:rPr lang="en-US" dirty="0"/>
              <a:t>Data Science is rapidly increasing than expected</a:t>
            </a:r>
          </a:p>
          <a:p>
            <a:r>
              <a:rPr lang="en-US" dirty="0"/>
              <a:t>Offering new revenue strategies</a:t>
            </a:r>
          </a:p>
        </p:txBody>
      </p:sp>
      <p:pic>
        <p:nvPicPr>
          <p:cNvPr id="4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61" y="365125"/>
            <a:ext cx="5890278" cy="6120000"/>
          </a:xfr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29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Bioinformatics?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28" y="1983651"/>
            <a:ext cx="6105525" cy="47815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69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10515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sz="3200" dirty="0">
                <a:latin typeface="Arial" panose="020B0604020202020204" pitchFamily="34" charset="0"/>
              </a:rPr>
              <a:t>Conceptualizing biology in terms of molecules and then applying “informatics” techniques from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math</a:t>
            </a:r>
            <a:r>
              <a:rPr lang="en-US" sz="3200" dirty="0">
                <a:latin typeface="Arial" panose="020B0604020202020204" pitchFamily="34" charset="0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computer science</a:t>
            </a:r>
            <a:r>
              <a:rPr lang="en-US" sz="3200" dirty="0">
                <a:latin typeface="Arial" panose="020B0604020202020204" pitchFamily="34" charset="0"/>
              </a:rPr>
              <a:t>, and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statistics</a:t>
            </a:r>
            <a:r>
              <a:rPr lang="en-US" sz="3200" dirty="0">
                <a:latin typeface="Arial" panose="020B0604020202020204" pitchFamily="34" charset="0"/>
              </a:rPr>
              <a:t> to </a:t>
            </a:r>
            <a:r>
              <a:rPr lang="en-US" sz="3200" u="sng" dirty="0">
                <a:latin typeface="Arial" panose="020B0604020202020204" pitchFamily="34" charset="0"/>
              </a:rPr>
              <a:t>understand and organize </a:t>
            </a:r>
            <a:r>
              <a:rPr lang="en-US" sz="3200" dirty="0">
                <a:latin typeface="Arial" panose="020B0604020202020204" pitchFamily="34" charset="0"/>
              </a:rPr>
              <a:t>the information associated with these molecules on a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large scale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34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 smtClean="0"/>
              <a:t>Manage</a:t>
            </a:r>
            <a:r>
              <a:rPr lang="en-GB" dirty="0" smtClean="0"/>
              <a:t> molecular biological data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Store in </a:t>
            </a:r>
            <a:r>
              <a:rPr lang="en-GB" i="1" dirty="0" smtClean="0"/>
              <a:t>databases</a:t>
            </a:r>
            <a:r>
              <a:rPr lang="en-GB" dirty="0" smtClean="0"/>
              <a:t>, organise, formalise, describe...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 smtClean="0"/>
              <a:t>Compare</a:t>
            </a:r>
            <a:r>
              <a:rPr lang="en-GB" dirty="0" smtClean="0"/>
              <a:t> molecular biological data</a:t>
            </a:r>
          </a:p>
          <a:p>
            <a:pPr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Find </a:t>
            </a:r>
            <a:r>
              <a:rPr lang="en-GB" i="1" dirty="0" smtClean="0"/>
              <a:t>patterns</a:t>
            </a:r>
            <a:r>
              <a:rPr lang="en-GB" dirty="0" smtClean="0"/>
              <a:t> in molecular biological data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 smtClean="0"/>
              <a:t>phylogenies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 smtClean="0"/>
              <a:t>correlations</a:t>
            </a:r>
            <a:r>
              <a:rPr lang="en-GB" dirty="0" smtClean="0"/>
              <a:t> (sequence / structure / expression / function / disease)</a:t>
            </a:r>
            <a:r>
              <a:rPr lang="ar-SA" dirty="0" smtClean="0"/>
              <a:t>‏</a:t>
            </a:r>
            <a:endParaRPr lang="en-GB" dirty="0" smtClean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/>
              <a:t>What are </a:t>
            </a:r>
            <a:r>
              <a:rPr lang="en-GB" dirty="0" err="1"/>
              <a:t>bioinformaticians</a:t>
            </a:r>
            <a:r>
              <a:rPr lang="en-GB" dirty="0"/>
              <a:t> up to, actually?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0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70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Goals:</a:t>
            </a:r>
          </a:p>
          <a:p>
            <a:pPr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 smtClean="0"/>
              <a:t>characterise</a:t>
            </a:r>
            <a:r>
              <a:rPr lang="en-GB" dirty="0" smtClean="0"/>
              <a:t> biological patterns &amp; processes</a:t>
            </a:r>
          </a:p>
          <a:p>
            <a:pPr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 smtClean="0"/>
              <a:t>predict</a:t>
            </a:r>
            <a:r>
              <a:rPr lang="en-GB" dirty="0" smtClean="0"/>
              <a:t> biological properties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smtClean="0"/>
              <a:t>low level data ⇒ high level properties </a:t>
            </a:r>
          </a:p>
          <a:p>
            <a:pPr lvl="2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/>
              <a:t>(</a:t>
            </a:r>
            <a:r>
              <a:rPr lang="en-GB" sz="2800" dirty="0" err="1"/>
              <a:t>eg</a:t>
            </a:r>
            <a:r>
              <a:rPr lang="en-GB" sz="2800" dirty="0"/>
              <a:t>., sequence ⇒ function)</a:t>
            </a:r>
            <a:r>
              <a:rPr lang="ar-SA" sz="2800" dirty="0"/>
              <a:t>‏</a:t>
            </a:r>
            <a:endParaRPr lang="en-GB" sz="2800" dirty="0"/>
          </a:p>
          <a:p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320737"/>
            <a:ext cx="10515600" cy="1325563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/>
              <a:t>What are </a:t>
            </a:r>
            <a:r>
              <a:rPr lang="en-GB" dirty="0" err="1"/>
              <a:t>bioinformaticians</a:t>
            </a:r>
            <a:r>
              <a:rPr lang="en-GB" dirty="0"/>
              <a:t> up to, actually?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86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/>
              <a:t>Computational biology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/>
              <a:t>Broader concept: includes computational ecology, physiology, neurology etc...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/>
              <a:t>-</a:t>
            </a:r>
            <a:r>
              <a:rPr lang="en-GB" dirty="0" err="1"/>
              <a:t>omics</a:t>
            </a:r>
            <a:r>
              <a:rPr lang="en-GB" dirty="0"/>
              <a:t>: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/>
              <a:t>Genomics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 err="1"/>
              <a:t>Transcriptomics</a:t>
            </a:r>
            <a:endParaRPr lang="en-GB" i="1" dirty="0"/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/>
              <a:t>Proteomics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/>
              <a:t>Systems biology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/>
              <a:t>Putting it all together...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i="1" dirty="0"/>
              <a:t>Building models, identify control &amp; regulation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4800" dirty="0"/>
              <a:t>Bioinformatics: neighbour disciplines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33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838"/>
            <a:ext cx="10515600" cy="1325563"/>
          </a:xfrm>
        </p:spPr>
        <p:txBody>
          <a:bodyPr/>
          <a:lstStyle/>
          <a:p>
            <a:r>
              <a:rPr lang="en-GB" dirty="0" smtClean="0"/>
              <a:t>Bioinformatics: 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b="1" dirty="0" smtClean="0">
                <a:solidFill>
                  <a:srgbClr val="00CC99"/>
                </a:solidFill>
              </a:rPr>
              <a:t>Bio-</a:t>
            </a:r>
            <a:r>
              <a:rPr lang="en-GB" b="1" dirty="0" smtClean="0"/>
              <a:t> </a:t>
            </a:r>
            <a:r>
              <a:rPr lang="en-GB" dirty="0" smtClean="0"/>
              <a:t>side</a:t>
            </a:r>
            <a:r>
              <a:rPr lang="en-GB" b="1" dirty="0" smtClean="0"/>
              <a:t>: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Molecular biology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Cell biology 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Genetics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Evolutionary theory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b="1" dirty="0" smtClean="0">
                <a:solidFill>
                  <a:srgbClr val="6600CC"/>
                </a:solidFill>
              </a:rPr>
              <a:t>-informatics</a:t>
            </a:r>
            <a:r>
              <a:rPr lang="en-GB" dirty="0" smtClean="0"/>
              <a:t> side: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Computer science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Statistics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smtClean="0"/>
              <a:t>Theoretical physics</a:t>
            </a:r>
          </a:p>
          <a:p>
            <a:endParaRPr lang="en-US" dirty="0"/>
          </a:p>
        </p:txBody>
      </p:sp>
      <p:pic>
        <p:nvPicPr>
          <p:cNvPr id="4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31" y="1810452"/>
            <a:ext cx="7045161" cy="3600000"/>
          </a:xfr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26" y="715917"/>
            <a:ext cx="8445747" cy="5400000"/>
          </a:xfr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133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09800" y="228600"/>
            <a:ext cx="8077200" cy="6324600"/>
          </a:xfrm>
          <a:noFill/>
          <a:ln/>
        </p:spPr>
        <p:txBody>
          <a:bodyPr>
            <a:normAutofit fontScale="92500" lnSpcReduction="20000"/>
          </a:bodyPr>
          <a:lstStyle/>
          <a:p>
            <a:r>
              <a:rPr lang="en-US" sz="1200">
                <a:latin typeface="Courier" charset="0"/>
              </a:rPr>
              <a:t>&gt;gb|BE588357.1|BE588357 194087 BARC 5BOV Bos taurus cDNA 5'.</a:t>
            </a:r>
          </a:p>
          <a:p>
            <a:r>
              <a:rPr lang="en-US" sz="1200">
                <a:latin typeface="Courier" charset="0"/>
              </a:rPr>
              <a:t>          Length = 369</a:t>
            </a:r>
          </a:p>
          <a:p>
            <a:r>
              <a:rPr lang="en-US" sz="1200">
                <a:latin typeface="Courier" charset="0"/>
              </a:rPr>
              <a:t> Score =  272 bits (137), </a:t>
            </a:r>
            <a:r>
              <a:rPr lang="en-US" sz="2000" b="1">
                <a:latin typeface="Courier" charset="0"/>
              </a:rPr>
              <a:t>Expect = 4e-71</a:t>
            </a:r>
            <a:endParaRPr lang="en-US" sz="1200">
              <a:latin typeface="Courier" charset="0"/>
            </a:endParaRPr>
          </a:p>
          <a:p>
            <a:r>
              <a:rPr lang="en-US" sz="1200">
                <a:latin typeface="Courier" charset="0"/>
              </a:rPr>
              <a:t> Identities = 258/297 (86%), Gaps = 1/297 (0%)</a:t>
            </a:r>
          </a:p>
          <a:p>
            <a:r>
              <a:rPr lang="en-US" sz="1200">
                <a:latin typeface="Courier" charset="0"/>
              </a:rPr>
              <a:t> Strand = Plus / Plus</a:t>
            </a:r>
            <a:endParaRPr lang="en-US" sz="1000">
              <a:latin typeface="Courier" charset="0"/>
            </a:endParaRPr>
          </a:p>
          <a:p>
            <a:r>
              <a:rPr lang="en-US" sz="1000">
                <a:latin typeface="Courier" charset="0"/>
              </a:rPr>
              <a:t>                                                                       </a:t>
            </a:r>
          </a:p>
          <a:p>
            <a:r>
              <a:rPr lang="en-US" sz="1200">
                <a:latin typeface="Courier" charset="0"/>
              </a:rPr>
              <a:t>Query: 17  aggatccaacgtcgctccagctgctcttgacgactccacagataccccgaagccatggca 76</a:t>
            </a:r>
          </a:p>
          <a:p>
            <a:r>
              <a:rPr lang="en-US" sz="1200">
                <a:latin typeface="Courier" charset="0"/>
              </a:rPr>
              <a:t>           |||||||||||||||| | ||| | ||| || ||| | ||||  ||||| ||||||||| </a:t>
            </a:r>
          </a:p>
          <a:p>
            <a:r>
              <a:rPr lang="en-US" sz="1200">
                <a:latin typeface="Courier" charset="0"/>
              </a:rPr>
              <a:t>Sbjct: 1   aggatccaacgtcgctgcggctacccttaaccact-cgcagaccccccgcagccatggcc 59</a:t>
            </a:r>
          </a:p>
          <a:p>
            <a:r>
              <a:rPr lang="en-US" sz="1200">
                <a:latin typeface="Courier" charset="0"/>
              </a:rPr>
              <a:t>                                                                       </a:t>
            </a:r>
          </a:p>
          <a:p>
            <a:r>
              <a:rPr lang="en-US" sz="1200">
                <a:latin typeface="Courier" charset="0"/>
              </a:rPr>
              <a:t>Query: 77  agcaagggcttgcaggacctgaagcaacaggtggaggggaccgcccaggaagccgtgtca 136</a:t>
            </a:r>
          </a:p>
          <a:p>
            <a:r>
              <a:rPr lang="en-US" sz="1200">
                <a:latin typeface="Courier" charset="0"/>
              </a:rPr>
              <a:t>           |||||||||||||||||||||||| | || ||||||||| | ||||||||||| ||| ||</a:t>
            </a:r>
          </a:p>
          <a:p>
            <a:r>
              <a:rPr lang="en-US" sz="1200">
                <a:latin typeface="Courier" charset="0"/>
              </a:rPr>
              <a:t>Sbjct: 60  agcaagggcttgcaggacctgaagaagcaagtggagggggcggcccaggaagcggtgaca 119</a:t>
            </a:r>
          </a:p>
          <a:p>
            <a:r>
              <a:rPr lang="en-US" sz="1200">
                <a:latin typeface="Courier" charset="0"/>
              </a:rPr>
              <a:t>                                                                       </a:t>
            </a:r>
          </a:p>
          <a:p>
            <a:r>
              <a:rPr lang="en-US" sz="1200">
                <a:latin typeface="Courier" charset="0"/>
              </a:rPr>
              <a:t>Query: 137 gcggccggagcggcagctcagcaagtggtggaccaggccacagaggcggggcagaaagcc 196</a:t>
            </a:r>
          </a:p>
          <a:p>
            <a:r>
              <a:rPr lang="en-US" sz="1200">
                <a:latin typeface="Courier" charset="0"/>
              </a:rPr>
              <a:t>            |||||||| | || | ||||||||||||||| ||||||||||| || ||||||||||||</a:t>
            </a:r>
          </a:p>
          <a:p>
            <a:r>
              <a:rPr lang="en-US" sz="1200">
                <a:latin typeface="Courier" charset="0"/>
              </a:rPr>
              <a:t>Sbjct: 120 tcggccggaacagcggttcagcaagtggtggatcaggccacagaagcagggcagaaagcc 179</a:t>
            </a:r>
          </a:p>
          <a:p>
            <a:r>
              <a:rPr lang="en-US" sz="1200">
                <a:latin typeface="Courier" charset="0"/>
              </a:rPr>
              <a:t>                                                                       </a:t>
            </a:r>
          </a:p>
          <a:p>
            <a:r>
              <a:rPr lang="en-US" sz="1200">
                <a:latin typeface="Courier" charset="0"/>
              </a:rPr>
              <a:t>Query: 197 atggaccagctggccaagaccacccaggaaaccatcgacaagactgctaaccaggcctct 256</a:t>
            </a:r>
          </a:p>
          <a:p>
            <a:r>
              <a:rPr lang="en-US" sz="1200">
                <a:latin typeface="Courier" charset="0"/>
              </a:rPr>
              <a:t>           ||||||||| | |||||||| |||||||||||||||||| ||||||||||||||||||||</a:t>
            </a:r>
          </a:p>
          <a:p>
            <a:r>
              <a:rPr lang="en-US" sz="1200">
                <a:latin typeface="Courier" charset="0"/>
              </a:rPr>
              <a:t>Sbjct: 180 atggaccaggttgccaagactacccaggaaaccatcgaccagactgctaaccaggcctct 239</a:t>
            </a:r>
          </a:p>
          <a:p>
            <a:r>
              <a:rPr lang="en-US" sz="1200">
                <a:latin typeface="Courier" charset="0"/>
              </a:rPr>
              <a:t>                                                                    </a:t>
            </a:r>
          </a:p>
          <a:p>
            <a:r>
              <a:rPr lang="en-US" sz="1200">
                <a:latin typeface="Courier" charset="0"/>
              </a:rPr>
              <a:t>Query: 257 gacaccttctctgggattgggaaaaaattcggcctcctgaaatgacagcagggagac 313</a:t>
            </a:r>
          </a:p>
          <a:p>
            <a:r>
              <a:rPr lang="en-US" sz="1200">
                <a:latin typeface="Courier" charset="0"/>
              </a:rPr>
              <a:t>           || || ||||| ||  ||||||||||| | |||||||||||||||||| ||||||||</a:t>
            </a:r>
          </a:p>
          <a:p>
            <a:r>
              <a:rPr lang="en-US" sz="1200">
                <a:latin typeface="Courier" charset="0"/>
              </a:rPr>
              <a:t>Sbjct: 240 gagactttctcgggttttgggaaaaaacttggcctcctgaaatgacagaagggagac 296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53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9607" y="152400"/>
            <a:ext cx="8792593" cy="990600"/>
          </a:xfrm>
        </p:spPr>
        <p:txBody>
          <a:bodyPr/>
          <a:lstStyle/>
          <a:p>
            <a:r>
              <a:rPr lang="en-US" dirty="0"/>
              <a:t>Understand the Statistics!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9607" y="1295400"/>
            <a:ext cx="10173809" cy="5257800"/>
          </a:xfrm>
        </p:spPr>
        <p:txBody>
          <a:bodyPr/>
          <a:lstStyle/>
          <a:p>
            <a:r>
              <a:rPr lang="en-US" b="1" dirty="0">
                <a:latin typeface="Palatino" charset="0"/>
              </a:rPr>
              <a:t>BLAST</a:t>
            </a:r>
            <a:r>
              <a:rPr lang="en-US" dirty="0">
                <a:latin typeface="Palatino" charset="0"/>
              </a:rPr>
              <a:t> produces an </a:t>
            </a:r>
            <a:r>
              <a:rPr lang="en-US" b="1" dirty="0">
                <a:solidFill>
                  <a:srgbClr val="FF6600"/>
                </a:solidFill>
                <a:latin typeface="Palatino" charset="0"/>
              </a:rPr>
              <a:t>E-value</a:t>
            </a:r>
            <a:r>
              <a:rPr lang="en-US" dirty="0">
                <a:latin typeface="Palatino" charset="0"/>
              </a:rPr>
              <a:t> for every match</a:t>
            </a:r>
          </a:p>
          <a:p>
            <a:pPr lvl="1"/>
            <a:r>
              <a:rPr lang="en-US" dirty="0">
                <a:latin typeface="Palatino" charset="0"/>
              </a:rPr>
              <a:t>This is the same as the P value in a statistical test</a:t>
            </a:r>
          </a:p>
          <a:p>
            <a:r>
              <a:rPr lang="en-US" dirty="0">
                <a:latin typeface="Palatino" charset="0"/>
              </a:rPr>
              <a:t>A match is generally considered significant if the E-value &lt; 0.05 </a:t>
            </a:r>
            <a:r>
              <a:rPr lang="en-US" sz="2400" dirty="0">
                <a:latin typeface="Palatino" charset="0"/>
              </a:rPr>
              <a:t>(smaller numbers are more significant) </a:t>
            </a:r>
          </a:p>
          <a:p>
            <a:r>
              <a:rPr lang="en-US" dirty="0">
                <a:latin typeface="Palatino" charset="0"/>
              </a:rPr>
              <a:t>Very low E-values (e</a:t>
            </a:r>
            <a:r>
              <a:rPr lang="en-US" baseline="30000" dirty="0">
                <a:latin typeface="Palatino" charset="0"/>
              </a:rPr>
              <a:t>-100</a:t>
            </a:r>
            <a:r>
              <a:rPr lang="en-US" dirty="0">
                <a:latin typeface="Palatino" charset="0"/>
              </a:rPr>
              <a:t>) are homologs or identical genes</a:t>
            </a:r>
          </a:p>
          <a:p>
            <a:r>
              <a:rPr lang="en-US" dirty="0">
                <a:latin typeface="Palatino" charset="0"/>
              </a:rPr>
              <a:t>Moderate E-values are related genes</a:t>
            </a:r>
          </a:p>
          <a:p>
            <a:r>
              <a:rPr lang="en-US" dirty="0">
                <a:latin typeface="Palatino" charset="0"/>
              </a:rPr>
              <a:t>Long regions of moderate similarity are more important than short regions of high identity.</a:t>
            </a:r>
          </a:p>
        </p:txBody>
      </p:sp>
      <p:pic>
        <p:nvPicPr>
          <p:cNvPr id="4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7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1180729" y="304800"/>
            <a:ext cx="8496671" cy="990600"/>
          </a:xfrm>
          <a:noFill/>
          <a:ln/>
        </p:spPr>
        <p:txBody>
          <a:bodyPr/>
          <a:lstStyle/>
          <a:p>
            <a:r>
              <a:rPr lang="en-US" dirty="0"/>
              <a:t>BLAST is Approximate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80729" y="1524000"/>
            <a:ext cx="9721049" cy="5029200"/>
          </a:xfrm>
          <a:noFill/>
          <a:ln/>
        </p:spPr>
        <p:txBody>
          <a:bodyPr/>
          <a:lstStyle/>
          <a:p>
            <a:r>
              <a:rPr lang="en-US" dirty="0"/>
              <a:t>BLAST makes similarity searches very quickly because it takes shortcuts.</a:t>
            </a:r>
          </a:p>
          <a:p>
            <a:pPr lvl="1"/>
            <a:r>
              <a:rPr lang="en-US" dirty="0"/>
              <a:t>looks for short, nearly identical “words” (11 bases)</a:t>
            </a:r>
          </a:p>
          <a:p>
            <a:pPr lvl="1"/>
            <a:endParaRPr lang="en-US" sz="1000" dirty="0"/>
          </a:p>
          <a:p>
            <a:r>
              <a:rPr lang="en-US" dirty="0"/>
              <a:t>It also makes errors </a:t>
            </a:r>
          </a:p>
          <a:p>
            <a:pPr lvl="1"/>
            <a:r>
              <a:rPr lang="en-US" dirty="0"/>
              <a:t>misses some important similarities</a:t>
            </a:r>
          </a:p>
          <a:p>
            <a:pPr lvl="1"/>
            <a:r>
              <a:rPr lang="en-US" dirty="0"/>
              <a:t>makes many incorrect matches</a:t>
            </a:r>
          </a:p>
          <a:p>
            <a:pPr lvl="2"/>
            <a:r>
              <a:rPr lang="en-US" dirty="0"/>
              <a:t>easily fooled by repeats or skewed composition</a:t>
            </a:r>
            <a:endParaRPr lang="en-US" sz="2800" dirty="0"/>
          </a:p>
        </p:txBody>
      </p:sp>
      <p:pic>
        <p:nvPicPr>
          <p:cNvPr id="6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758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334419"/>
            <a:ext cx="6667500" cy="3333750"/>
          </a:xfr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23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13" y="1690688"/>
            <a:ext cx="8105775" cy="3000375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27572" y="4816297"/>
            <a:ext cx="83615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/>
              <a:t>Machine Learning is the science of getting computers to </a:t>
            </a:r>
            <a:r>
              <a:rPr lang="en-US" sz="2400" i="1" u="sng" dirty="0" smtClean="0"/>
              <a:t>learn and act like humans do</a:t>
            </a:r>
            <a:r>
              <a:rPr lang="en-US" sz="2400" i="1" dirty="0" smtClean="0"/>
              <a:t>, and </a:t>
            </a:r>
            <a:r>
              <a:rPr lang="en-US" sz="2400" i="1" u="sng" dirty="0" smtClean="0"/>
              <a:t>improve their learning </a:t>
            </a:r>
            <a:r>
              <a:rPr lang="en-US" sz="2400" i="1" dirty="0" smtClean="0"/>
              <a:t>over time in autonomous fashion, by </a:t>
            </a:r>
            <a:r>
              <a:rPr lang="en-US" sz="2400" i="1" u="sng" dirty="0" smtClean="0"/>
              <a:t>feeding them data and information</a:t>
            </a:r>
            <a:r>
              <a:rPr lang="en-US" sz="2400" i="1" dirty="0" smtClean="0"/>
              <a:t> in the form of observations and real-world interactions.”</a:t>
            </a:r>
            <a:endParaRPr lang="en-US" sz="2400" dirty="0"/>
          </a:p>
        </p:txBody>
      </p:sp>
      <p:pic>
        <p:nvPicPr>
          <p:cNvPr id="6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9E8BE972-ED5A-4DC7-BAEB-2057C33A804E}" type="slidenum">
              <a:rPr lang="tr-TR" sz="1400"/>
              <a:pPr eaLnBrk="1" hangingPunct="1"/>
              <a:t>35</a:t>
            </a:fld>
            <a:endParaRPr lang="tr-TR" sz="14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 smtClean="0"/>
              <a:t>Why “Learn”?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dirty="0" smtClean="0"/>
              <a:t>Machine learning is programming computers to optimize a performance criterion using example data or past experience.</a:t>
            </a:r>
          </a:p>
          <a:p>
            <a:pPr eaLnBrk="1" hangingPunct="1">
              <a:lnSpc>
                <a:spcPct val="90000"/>
              </a:lnSpc>
            </a:pPr>
            <a:r>
              <a:rPr lang="tr-TR" dirty="0" smtClean="0"/>
              <a:t>Learning is used when:</a:t>
            </a:r>
          </a:p>
          <a:p>
            <a:pPr lvl="1" eaLnBrk="1" hangingPunct="1">
              <a:lnSpc>
                <a:spcPct val="90000"/>
              </a:lnSpc>
            </a:pPr>
            <a:r>
              <a:rPr lang="tr-TR" dirty="0" smtClean="0"/>
              <a:t>Human expertise does not exist (navigating on Mars),</a:t>
            </a:r>
          </a:p>
          <a:p>
            <a:pPr lvl="1" eaLnBrk="1" hangingPunct="1">
              <a:lnSpc>
                <a:spcPct val="90000"/>
              </a:lnSpc>
            </a:pPr>
            <a:r>
              <a:rPr lang="tr-TR" dirty="0" smtClean="0"/>
              <a:t>Humans are unable to explain their expertise (speech recognition)</a:t>
            </a:r>
          </a:p>
          <a:p>
            <a:pPr lvl="1" eaLnBrk="1" hangingPunct="1">
              <a:lnSpc>
                <a:spcPct val="90000"/>
              </a:lnSpc>
            </a:pPr>
            <a:r>
              <a:rPr lang="tr-TR" dirty="0" smtClean="0"/>
              <a:t>Solution changes in time (routing on a computer network)</a:t>
            </a:r>
          </a:p>
          <a:p>
            <a:pPr lvl="1" eaLnBrk="1" hangingPunct="1">
              <a:lnSpc>
                <a:spcPct val="90000"/>
              </a:lnSpc>
            </a:pPr>
            <a:r>
              <a:rPr lang="tr-TR" dirty="0" smtClean="0"/>
              <a:t>Solution needs to be adapted to particular cases (user biometrics)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9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838201" y="457200"/>
            <a:ext cx="10489706" cy="757238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Growth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9002"/>
            <a:ext cx="9829800" cy="4198399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Machine learning is preferred approach to</a:t>
            </a:r>
          </a:p>
          <a:p>
            <a:pPr lvl="1" eaLnBrk="1" hangingPunct="1">
              <a:defRPr/>
            </a:pPr>
            <a:r>
              <a:rPr lang="en-US" sz="2800" dirty="0" smtClean="0"/>
              <a:t>Speech recognition, Natural language processing</a:t>
            </a:r>
          </a:p>
          <a:p>
            <a:pPr lvl="1" eaLnBrk="1" hangingPunct="1">
              <a:defRPr/>
            </a:pPr>
            <a:r>
              <a:rPr lang="en-US" sz="2800" dirty="0" smtClean="0"/>
              <a:t>Computer vision</a:t>
            </a:r>
          </a:p>
          <a:p>
            <a:pPr lvl="1" eaLnBrk="1" hangingPunct="1">
              <a:defRPr/>
            </a:pPr>
            <a:r>
              <a:rPr lang="en-US" sz="2800" dirty="0" smtClean="0"/>
              <a:t>Medical outcomes analysis</a:t>
            </a:r>
          </a:p>
          <a:p>
            <a:pPr lvl="1" eaLnBrk="1" hangingPunct="1">
              <a:defRPr/>
            </a:pPr>
            <a:r>
              <a:rPr lang="en-US" sz="2800" dirty="0" smtClean="0"/>
              <a:t>Robot control</a:t>
            </a:r>
          </a:p>
          <a:p>
            <a:pPr lvl="1" eaLnBrk="1" hangingPunct="1">
              <a:defRPr/>
            </a:pPr>
            <a:r>
              <a:rPr lang="en-US" sz="2800" dirty="0" smtClean="0"/>
              <a:t>Computational biology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Alpydin &amp; Ch. Eick: ML Topic1</a:t>
            </a:r>
            <a:endParaRPr lang="tr-TR"/>
          </a:p>
        </p:txBody>
      </p:sp>
      <p:sp>
        <p:nvSpPr>
          <p:cNvPr id="112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0BF72464-64F5-40C2-8001-6ED420AA23BA}" type="slidenum">
              <a:rPr lang="tr-TR" sz="1400"/>
              <a:pPr eaLnBrk="1" hangingPunct="1"/>
              <a:t>36</a:t>
            </a:fld>
            <a:endParaRPr lang="tr-TR" sz="1400"/>
          </a:p>
        </p:txBody>
      </p:sp>
      <p:pic>
        <p:nvPicPr>
          <p:cNvPr id="6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B85D19E3-4566-4F41-8BD2-6D9B870D19EF}" type="slidenum">
              <a:rPr lang="tr-TR" sz="1400"/>
              <a:pPr eaLnBrk="1" hangingPunct="1"/>
              <a:t>37</a:t>
            </a:fld>
            <a:endParaRPr lang="tr-TR" sz="14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 smtClean="0"/>
              <a:t>Face Recognition</a:t>
            </a:r>
          </a:p>
        </p:txBody>
      </p:sp>
      <p:pic>
        <p:nvPicPr>
          <p:cNvPr id="15364" name="Picture 17" descr="0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492375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8" descr="0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492375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9" descr="0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2492375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20" descr="0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2492375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21" descr="0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4508500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22" descr="0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4508500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23" descr="10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4508500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24" descr="35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4508500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2" name="Text Box 25"/>
          <p:cNvSpPr txBox="1">
            <a:spLocks noChangeArrowheads="1"/>
          </p:cNvSpPr>
          <p:nvPr/>
        </p:nvSpPr>
        <p:spPr bwMode="auto">
          <a:xfrm>
            <a:off x="2135188" y="1844675"/>
            <a:ext cx="4684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r>
              <a:rPr lang="tr-TR" sz="2400">
                <a:latin typeface="Lucida Bright" panose="02040602050505020304" pitchFamily="18" charset="0"/>
              </a:rPr>
              <a:t>Training examples of a person</a:t>
            </a:r>
          </a:p>
        </p:txBody>
      </p:sp>
      <p:sp>
        <p:nvSpPr>
          <p:cNvPr id="15373" name="Text Box 26"/>
          <p:cNvSpPr txBox="1">
            <a:spLocks noChangeArrowheads="1"/>
          </p:cNvSpPr>
          <p:nvPr/>
        </p:nvSpPr>
        <p:spPr bwMode="auto">
          <a:xfrm>
            <a:off x="2208214" y="3933825"/>
            <a:ext cx="1951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r>
              <a:rPr lang="tr-TR" sz="2400">
                <a:latin typeface="Lucida Bright" panose="02040602050505020304" pitchFamily="18" charset="0"/>
              </a:rPr>
              <a:t>Test images</a:t>
            </a:r>
          </a:p>
        </p:txBody>
      </p:sp>
      <p:sp>
        <p:nvSpPr>
          <p:cNvPr id="15374" name="Text Box 27"/>
          <p:cNvSpPr txBox="1">
            <a:spLocks noChangeArrowheads="1"/>
          </p:cNvSpPr>
          <p:nvPr/>
        </p:nvSpPr>
        <p:spPr bwMode="auto">
          <a:xfrm>
            <a:off x="97162" y="6310312"/>
            <a:ext cx="333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r>
              <a:rPr lang="tr-TR" sz="1400" dirty="0">
                <a:latin typeface="Lucida Bright" panose="02040602050505020304" pitchFamily="18" charset="0"/>
              </a:rPr>
              <a:t>AT&amp;T Laboratories, Cambridge UK</a:t>
            </a:r>
          </a:p>
          <a:p>
            <a:pPr eaLnBrk="1" hangingPunct="1"/>
            <a:r>
              <a:rPr lang="tr-TR" sz="1000" dirty="0">
                <a:latin typeface="Lucida Bright" panose="02040602050505020304" pitchFamily="18" charset="0"/>
              </a:rPr>
              <a:t>http://www.uk.research.att.com/facedatabase.html</a:t>
            </a:r>
          </a:p>
        </p:txBody>
      </p:sp>
      <p:pic>
        <p:nvPicPr>
          <p:cNvPr id="1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81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34" y="1825625"/>
            <a:ext cx="8357331" cy="4351338"/>
          </a:xfrm>
        </p:spPr>
      </p:pic>
      <p:pic>
        <p:nvPicPr>
          <p:cNvPr id="7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50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76" y="1524238"/>
            <a:ext cx="7619047" cy="3809524"/>
          </a:xfrm>
          <a:prstGeom prst="rect">
            <a:avLst/>
          </a:prstGeo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3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93" y="444815"/>
            <a:ext cx="7622325" cy="6120000"/>
          </a:xfrm>
        </p:spPr>
      </p:pic>
    </p:spTree>
    <p:extLst>
      <p:ext uri="{BB962C8B-B14F-4D97-AF65-F5344CB8AC3E}">
        <p14:creationId xmlns:p14="http://schemas.microsoft.com/office/powerpoint/2010/main" val="46444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022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2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4500"/>
            <a:ext cx="10515600" cy="22549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 smtClean="0"/>
              <a:t>Applications </a:t>
            </a:r>
            <a:r>
              <a:rPr lang="en-US" sz="5400" b="1" dirty="0"/>
              <a:t>of Machine Learning in </a:t>
            </a:r>
            <a:r>
              <a:rPr lang="en-US" sz="5400" b="1" dirty="0" err="1"/>
              <a:t>Pharma</a:t>
            </a:r>
            <a:r>
              <a:rPr lang="en-US" sz="5400" b="1" dirty="0"/>
              <a:t> and Medicine</a:t>
            </a:r>
          </a:p>
          <a:p>
            <a:pPr marL="0" indent="0" algn="ctr">
              <a:buNone/>
            </a:pP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089429"/>
            <a:ext cx="7886700" cy="3000375"/>
          </a:xfrm>
          <a:prstGeom prst="rect">
            <a:avLst/>
          </a:prstGeo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51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4500"/>
            <a:ext cx="10515600" cy="22549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 smtClean="0"/>
              <a:t>Disease </a:t>
            </a:r>
            <a:r>
              <a:rPr lang="en-US" sz="5400" b="1" dirty="0"/>
              <a:t>Identification/Diagnosis</a:t>
            </a:r>
          </a:p>
          <a:p>
            <a:pPr marL="0" indent="0" algn="ctr">
              <a:buNone/>
            </a:pP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2308194"/>
            <a:ext cx="7886700" cy="3000375"/>
          </a:xfrm>
          <a:prstGeom prst="rect">
            <a:avLst/>
          </a:prstGeo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615385" cy="540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05585" y="296909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84848"/>
                </a:solidFill>
              </a:rPr>
              <a:t>In an interview with </a:t>
            </a:r>
            <a:r>
              <a:rPr lang="en-US" sz="2400" dirty="0">
                <a:solidFill>
                  <a:srgbClr val="0280C7"/>
                </a:solidFill>
                <a:hlinkClick r:id="rId3"/>
              </a:rPr>
              <a:t>Bloomberg Technology</a:t>
            </a:r>
            <a:r>
              <a:rPr lang="en-US" sz="2400" dirty="0">
                <a:solidFill>
                  <a:srgbClr val="484848"/>
                </a:solidFill>
              </a:rPr>
              <a:t>, Knight Institute Researcher Jeff Tyner stated that while this is exciting, it also presents the challenge of finding ways to work with all the resulting data. </a:t>
            </a:r>
            <a:endParaRPr lang="en-US" sz="2400" dirty="0" smtClean="0">
              <a:solidFill>
                <a:srgbClr val="4848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848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84848"/>
                </a:solidFill>
              </a:rPr>
              <a:t>“</a:t>
            </a:r>
            <a:r>
              <a:rPr lang="en-US" sz="2400" dirty="0">
                <a:solidFill>
                  <a:srgbClr val="484848"/>
                </a:solidFill>
              </a:rPr>
              <a:t>That is where the idea of a biologist working with information scientists and </a:t>
            </a:r>
            <a:r>
              <a:rPr lang="en-US" sz="2400" dirty="0" err="1">
                <a:solidFill>
                  <a:srgbClr val="484848"/>
                </a:solidFill>
              </a:rPr>
              <a:t>computationalists</a:t>
            </a:r>
            <a:r>
              <a:rPr lang="en-US" sz="2400" dirty="0">
                <a:solidFill>
                  <a:srgbClr val="484848"/>
                </a:solidFill>
              </a:rPr>
              <a:t> is so important,” said Tyner.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7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73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68550" cy="576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7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440709"/>
            <a:ext cx="7735712" cy="4351338"/>
          </a:xfrm>
        </p:spPr>
      </p:pic>
      <p:sp>
        <p:nvSpPr>
          <p:cNvPr id="5" name="Rectangle 4"/>
          <p:cNvSpPr/>
          <p:nvPr/>
        </p:nvSpPr>
        <p:spPr>
          <a:xfrm>
            <a:off x="1219199" y="5014496"/>
            <a:ext cx="98949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84848"/>
                </a:solidFill>
                <a:latin typeface="medium-content-serif-font"/>
              </a:rPr>
              <a:t>Other major examples include </a:t>
            </a:r>
            <a:r>
              <a:rPr lang="en-US" dirty="0">
                <a:solidFill>
                  <a:srgbClr val="0280C7"/>
                </a:solidFill>
                <a:latin typeface="medium-content-serif-font"/>
                <a:hlinkClick r:id="rId3"/>
              </a:rPr>
              <a:t>Google’s </a:t>
            </a:r>
            <a:r>
              <a:rPr lang="en-US" dirty="0" err="1">
                <a:solidFill>
                  <a:srgbClr val="0280C7"/>
                </a:solidFill>
                <a:latin typeface="medium-content-serif-font"/>
                <a:hlinkClick r:id="rId3"/>
              </a:rPr>
              <a:t>DeepMind</a:t>
            </a:r>
            <a:r>
              <a:rPr lang="en-US" dirty="0">
                <a:solidFill>
                  <a:srgbClr val="0280C7"/>
                </a:solidFill>
                <a:latin typeface="medium-content-serif-font"/>
                <a:hlinkClick r:id="rId3"/>
              </a:rPr>
              <a:t> Health</a:t>
            </a:r>
            <a:r>
              <a:rPr lang="en-US" dirty="0">
                <a:solidFill>
                  <a:srgbClr val="484848"/>
                </a:solidFill>
                <a:latin typeface="medium-content-serif-font"/>
              </a:rPr>
              <a:t>, which last year announced multiple UK-based partnerships, including with </a:t>
            </a:r>
            <a:r>
              <a:rPr lang="en-US" dirty="0" err="1">
                <a:solidFill>
                  <a:srgbClr val="484848"/>
                </a:solidFill>
                <a:latin typeface="medium-content-serif-font"/>
              </a:rPr>
              <a:t>Moorfields</a:t>
            </a:r>
            <a:r>
              <a:rPr lang="en-US" dirty="0">
                <a:solidFill>
                  <a:srgbClr val="484848"/>
                </a:solidFill>
                <a:latin typeface="medium-content-serif-font"/>
              </a:rPr>
              <a:t> Eye Hospital in London, in which they’re developing technology </a:t>
            </a:r>
            <a:r>
              <a:rPr lang="en-US" dirty="0">
                <a:solidFill>
                  <a:srgbClr val="FF0000"/>
                </a:solidFill>
                <a:latin typeface="medium-content-serif-font"/>
              </a:rPr>
              <a:t>to address macular degeneration in aging eyes</a:t>
            </a:r>
            <a:r>
              <a:rPr lang="en-US" dirty="0">
                <a:solidFill>
                  <a:srgbClr val="484848"/>
                </a:solidFill>
                <a:latin typeface="medium-content-serif-font"/>
              </a:rPr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7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487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4500"/>
            <a:ext cx="10515600" cy="22549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 smtClean="0"/>
              <a:t>Personalized </a:t>
            </a:r>
            <a:r>
              <a:rPr lang="en-US" sz="5400" b="1" dirty="0"/>
              <a:t>Treatment/Behavioral </a:t>
            </a:r>
            <a:r>
              <a:rPr lang="en-US" sz="5400" b="1" dirty="0" smtClean="0"/>
              <a:t>Modification</a:t>
            </a:r>
          </a:p>
          <a:p>
            <a:pPr marL="0" indent="0" algn="ctr">
              <a:buNone/>
            </a:pP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089429"/>
            <a:ext cx="7886700" cy="3000375"/>
          </a:xfrm>
          <a:prstGeom prst="rect">
            <a:avLst/>
          </a:prstGeo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1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Personalized medicine, or more effective treatment based on individual health data paired with predictive analytics, is also a hot research area and closely related to better disease assessment.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domain is presently ruled by </a:t>
            </a:r>
            <a:r>
              <a:rPr lang="en-US" dirty="0">
                <a:hlinkClick r:id="rId2"/>
              </a:rPr>
              <a:t>supervised learning</a:t>
            </a:r>
            <a:r>
              <a:rPr lang="en-US" dirty="0"/>
              <a:t>, which allows physicians to select from more limited sets of diagnoses, for example, or estimate patient risk based on symptoms and genetic information.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83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Somatix</a:t>
            </a:r>
            <a:r>
              <a:rPr lang="en-US" dirty="0"/>
              <a:t> – a data-analytics B2B2C software platform company whose ML-based app uses “recognition of hand-to-mouth gestures in order to help people better understand their behavior and make life-affirming changes”, specifically in smoking cessation.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57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119187"/>
            <a:ext cx="9858375" cy="46196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6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2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8584" y="678705"/>
            <a:ext cx="3940629" cy="5708877"/>
          </a:xfrm>
        </p:spPr>
        <p:txBody>
          <a:bodyPr>
            <a:normAutofit/>
          </a:bodyPr>
          <a:lstStyle/>
          <a:p>
            <a:r>
              <a:rPr lang="th-TH" dirty="0" smtClean="0">
                <a:latin typeface="Arial" panose="020B0604020202020204" pitchFamily="34" charset="0"/>
              </a:rPr>
              <a:t>เกณฑ์</a:t>
            </a:r>
            <a:r>
              <a:rPr lang="th-TH" dirty="0">
                <a:latin typeface="Arial" panose="020B0604020202020204" pitchFamily="34" charset="0"/>
              </a:rPr>
              <a:t>การตัดสินจากจำนวนตำแหน่งงานที่เปิดรับ ข้อมูลฐานเงินเดือนเฉลี่ย และคะแนนเรตติ้งเกี่ยวกับโอกาสทางการ</a:t>
            </a:r>
            <a:r>
              <a:rPr lang="th-TH" dirty="0" smtClean="0">
                <a:latin typeface="Arial" panose="020B0604020202020204" pitchFamily="34" charset="0"/>
              </a:rPr>
              <a:t>งาน</a:t>
            </a:r>
          </a:p>
          <a:p>
            <a:r>
              <a:rPr lang="th-TH" sz="2000" dirty="0" smtClean="0"/>
              <a:t>‘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dirty="0" smtClean="0"/>
              <a:t>เป็น</a:t>
            </a:r>
            <a:r>
              <a:rPr lang="th-TH" dirty="0"/>
              <a:t>หนึ่งในสาขาวิชาชีพที่กำลังมาแรงมากที่สุดในศตวรรษที่ 21’ จากตำแหน่งอาชีพที่แทบไม่มีใครรู้จัก </a:t>
            </a:r>
            <a:endParaRPr lang="th-TH" dirty="0" smtClean="0"/>
          </a:p>
          <a:p>
            <a:r>
              <a:rPr lang="th-TH" b="1" dirty="0" smtClean="0">
                <a:solidFill>
                  <a:srgbClr val="FF0000"/>
                </a:solidFill>
              </a:rPr>
              <a:t>ใน</a:t>
            </a:r>
            <a:r>
              <a:rPr lang="th-TH" b="1" dirty="0">
                <a:solidFill>
                  <a:srgbClr val="FF0000"/>
                </a:solidFill>
              </a:rPr>
              <a:t>ปี 2014 </a:t>
            </a:r>
            <a:r>
              <a:rPr lang="th-TH" dirty="0"/>
              <a:t>มหาวิทยาลัยนิวยอร์กได้เพิ่มหลักสูตรและปริญญาโทด้าน </a:t>
            </a:r>
            <a:r>
              <a:rPr lang="en-US" sz="2000" dirty="0"/>
              <a:t>Data Science </a:t>
            </a:r>
            <a:r>
              <a:rPr lang="th-TH" dirty="0"/>
              <a:t>โดยเฉพาะ</a:t>
            </a:r>
            <a:endParaRPr lang="th-TH" dirty="0" smtClean="0">
              <a:latin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21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glassdoor.com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220"/>
            <a:ext cx="7924799" cy="5235352"/>
          </a:xfrm>
          <a:prstGeom prst="rect">
            <a:avLst/>
          </a:prstGeom>
        </p:spPr>
      </p:pic>
      <p:pic>
        <p:nvPicPr>
          <p:cNvPr id="8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4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028700"/>
            <a:ext cx="8905875" cy="480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6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676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81672"/>
            <a:ext cx="10096500" cy="5676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7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78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571500"/>
            <a:ext cx="10172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00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19125"/>
            <a:ext cx="101346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6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611773"/>
            <a:ext cx="101536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1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571500"/>
            <a:ext cx="101536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61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570206"/>
            <a:ext cx="101441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18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595312"/>
            <a:ext cx="102012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1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4500"/>
            <a:ext cx="10515600" cy="22549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 smtClean="0"/>
              <a:t>Drug Discovery/Manufacturing</a:t>
            </a:r>
          </a:p>
          <a:p>
            <a:pPr marL="0" indent="0" algn="ctr">
              <a:buNone/>
            </a:pP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089429"/>
            <a:ext cx="78867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 of machine learning in </a:t>
            </a:r>
            <a:r>
              <a:rPr lang="en-US" dirty="0">
                <a:hlinkClick r:id="rId2"/>
              </a:rPr>
              <a:t>preliminary (early-stage) drug discovery</a:t>
            </a:r>
            <a:r>
              <a:rPr lang="en-US" dirty="0"/>
              <a:t> has the potential for various uses, from initial screening of drug compounds to predicted success rate based on biological factors.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includes R&amp;D discovery technologies like </a:t>
            </a:r>
            <a:r>
              <a:rPr lang="en-US" dirty="0">
                <a:hlinkClick r:id="rId3"/>
              </a:rPr>
              <a:t>next-generation sequencing</a:t>
            </a:r>
            <a:r>
              <a:rPr lang="en-US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5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84" y="-71438"/>
            <a:ext cx="8343900" cy="229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84" y="2066925"/>
            <a:ext cx="8172450" cy="240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684" y="4312444"/>
            <a:ext cx="8505825" cy="2714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0999" y="13643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(2015)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0998" y="2224087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(2016)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2092" y="4440137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(2017)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752600" y="0"/>
            <a:ext cx="555171" cy="59871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13311" y="2177821"/>
            <a:ext cx="555171" cy="59871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648195" y="4303088"/>
            <a:ext cx="555171" cy="59871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488668"/>
            <a:ext cx="21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Photo: glassdoor.com</a:t>
            </a:r>
          </a:p>
        </p:txBody>
      </p:sp>
      <p:sp>
        <p:nvSpPr>
          <p:cNvPr id="3" name="Rectangle 2"/>
          <p:cNvSpPr/>
          <p:nvPr/>
        </p:nvSpPr>
        <p:spPr>
          <a:xfrm>
            <a:off x="5418338" y="28247"/>
            <a:ext cx="6096000" cy="83099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th-TH" sz="2400" b="1" dirty="0">
                <a:solidFill>
                  <a:schemeClr val="bg1"/>
                </a:solidFill>
                <a:latin typeface="Arial" panose="020B0604020202020204" pitchFamily="34" charset="0"/>
              </a:rPr>
              <a:t>ในปี </a:t>
            </a:r>
            <a:r>
              <a:rPr lang="th-TH" sz="2400" b="1" dirty="0">
                <a:solidFill>
                  <a:srgbClr val="FF0000"/>
                </a:solidFill>
                <a:latin typeface="Arial" panose="020B0604020202020204" pitchFamily="34" charset="0"/>
              </a:rPr>
              <a:t>2014</a:t>
            </a:r>
            <a:r>
              <a:rPr lang="th-TH" sz="24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th-TH" sz="2400" dirty="0">
                <a:solidFill>
                  <a:schemeClr val="bg1"/>
                </a:solidFill>
                <a:latin typeface="Arial" panose="020B0604020202020204" pitchFamily="34" charset="0"/>
              </a:rPr>
              <a:t>มหาวิทยาลัยนิวยอร์กได้เพิ่มหลักสูตรและปริญญาโทด้าน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</a:t>
            </a:r>
            <a:r>
              <a:rPr lang="th-TH" sz="2400" dirty="0">
                <a:solidFill>
                  <a:schemeClr val="bg1"/>
                </a:solidFill>
                <a:latin typeface="Arial" panose="020B0604020202020204" pitchFamily="34" charset="0"/>
              </a:rPr>
              <a:t>โดยเฉพาะ</a:t>
            </a:r>
          </a:p>
        </p:txBody>
      </p:sp>
    </p:spTree>
    <p:extLst>
      <p:ext uri="{BB962C8B-B14F-4D97-AF65-F5344CB8AC3E}">
        <p14:creationId xmlns:p14="http://schemas.microsoft.com/office/powerpoint/2010/main" val="411437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4500"/>
            <a:ext cx="10515600" cy="22549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 smtClean="0"/>
              <a:t>Epidemic </a:t>
            </a:r>
            <a:r>
              <a:rPr lang="en-US" sz="5400" b="1" dirty="0"/>
              <a:t>Outbreak </a:t>
            </a:r>
            <a:r>
              <a:rPr lang="en-US" sz="5400" b="1" dirty="0" smtClean="0"/>
              <a:t>Prediction</a:t>
            </a:r>
            <a:endParaRPr lang="en-US" sz="5400" b="1" dirty="0"/>
          </a:p>
          <a:p>
            <a:pPr marL="0" indent="0" algn="ctr">
              <a:buNone/>
            </a:pP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089429"/>
            <a:ext cx="78867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outbreak severity is particularly pressing in third-world countries, which often lack medical infrastructure, educational avenues, and access to treatments. </a:t>
            </a:r>
            <a:endParaRPr lang="en-US" dirty="0" smtClean="0"/>
          </a:p>
          <a:p>
            <a:r>
              <a:rPr lang="en-US" dirty="0" err="1" smtClean="0">
                <a:hlinkClick r:id="rId2"/>
              </a:rPr>
              <a:t>ProMED</a:t>
            </a:r>
            <a:r>
              <a:rPr lang="en-US" dirty="0" smtClean="0">
                <a:hlinkClick r:id="rId2"/>
              </a:rPr>
              <a:t>-mail</a:t>
            </a:r>
            <a:r>
              <a:rPr lang="en-US" dirty="0"/>
              <a:t> is an internet-based reporting program for monitoring emerging diseases and providing outbreak reports in real-time:</a:t>
            </a:r>
          </a:p>
        </p:txBody>
      </p:sp>
      <p:sp>
        <p:nvSpPr>
          <p:cNvPr id="4" name="Rectangle 3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284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9" y="0"/>
            <a:ext cx="3833290" cy="720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55" y="243304"/>
            <a:ext cx="7926606" cy="4320000"/>
          </a:xfrm>
          <a:prstGeom prst="rect">
            <a:avLst/>
          </a:prstGeom>
        </p:spPr>
      </p:pic>
      <p:pic>
        <p:nvPicPr>
          <p:cNvPr id="6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795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4500"/>
            <a:ext cx="10515600" cy="22549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/>
              <a:t>Radiology and Radiotherapy</a:t>
            </a:r>
          </a:p>
          <a:p>
            <a:pPr marL="0" indent="0" algn="ctr">
              <a:buNone/>
            </a:pP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089429"/>
            <a:ext cx="7886700" cy="3000375"/>
          </a:xfrm>
          <a:prstGeom prst="rect">
            <a:avLst/>
          </a:prstGeo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76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an October 2016 interview with </a:t>
            </a:r>
            <a:r>
              <a:rPr lang="en-US" i="1" dirty="0">
                <a:hlinkClick r:id="rId2"/>
              </a:rPr>
              <a:t>Stat News</a:t>
            </a:r>
            <a:r>
              <a:rPr lang="en-US" dirty="0"/>
              <a:t>, Dr. </a:t>
            </a:r>
            <a:r>
              <a:rPr lang="en-US" dirty="0" err="1"/>
              <a:t>Ziad</a:t>
            </a:r>
            <a:r>
              <a:rPr lang="en-US" dirty="0"/>
              <a:t> </a:t>
            </a:r>
            <a:r>
              <a:rPr lang="en-US" dirty="0" err="1"/>
              <a:t>Obermeyer</a:t>
            </a:r>
            <a:r>
              <a:rPr lang="en-US" dirty="0"/>
              <a:t>, an assistant professor at Harvard Medical School, stated: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rgbClr val="FF0000"/>
                </a:solidFill>
              </a:rPr>
              <a:t>In 20 years, radiologists won’t exist in anywhere near their current form.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They </a:t>
            </a:r>
            <a:r>
              <a:rPr lang="en-US" dirty="0"/>
              <a:t>might look more like cyborgs: supervising algorithms reading thousands of studies per minute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02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Until </a:t>
            </a:r>
            <a:r>
              <a:rPr lang="en-US" dirty="0"/>
              <a:t>that day comes, Google’s </a:t>
            </a:r>
            <a:r>
              <a:rPr lang="en-US" dirty="0" err="1">
                <a:hlinkClick r:id="rId2"/>
              </a:rPr>
              <a:t>DeepMind</a:t>
            </a:r>
            <a:r>
              <a:rPr lang="en-US" dirty="0">
                <a:hlinkClick r:id="rId2"/>
              </a:rPr>
              <a:t> Health </a:t>
            </a:r>
            <a:r>
              <a:rPr lang="en-US" dirty="0"/>
              <a:t>is working with </a:t>
            </a:r>
            <a:r>
              <a:rPr lang="en-US" dirty="0">
                <a:hlinkClick r:id="rId3"/>
              </a:rPr>
              <a:t>University College London Hospital (UCLH)</a:t>
            </a:r>
            <a:r>
              <a:rPr lang="en-US" dirty="0"/>
              <a:t> to develop machine learning algorithms capable of detecting differences in healthy and cancerous tissues to help improve radiation treatments</a:t>
            </a:r>
            <a:r>
              <a:rPr lang="en-US" dirty="0" smtClean="0"/>
              <a:t>.</a:t>
            </a:r>
          </a:p>
          <a:p>
            <a:r>
              <a:rPr lang="en-US" dirty="0" err="1"/>
              <a:t>DeepMind</a:t>
            </a:r>
            <a:r>
              <a:rPr lang="en-US" dirty="0"/>
              <a:t> and UCLH are working on applying ML to help speed up the segmentation process (ensuring that no healthy structures are damaged) and increase accuracy in radiotherapy planning.</a:t>
            </a:r>
          </a:p>
        </p:txBody>
      </p:sp>
      <p:sp>
        <p:nvSpPr>
          <p:cNvPr id="4" name="Rectangle 3"/>
          <p:cNvSpPr/>
          <p:nvPr/>
        </p:nvSpPr>
        <p:spPr>
          <a:xfrm>
            <a:off x="-68064" y="6488668"/>
            <a:ext cx="8235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https://www.techemergence.com/machine-learning-in-pharma-medicine/</a:t>
            </a:r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503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42" y="433863"/>
            <a:ext cx="11558299" cy="5400000"/>
          </a:xfrm>
          <a:prstGeom prst="rect">
            <a:avLst/>
          </a:prstGeom>
        </p:spPr>
      </p:pic>
      <p:pic>
        <p:nvPicPr>
          <p:cNvPr id="6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440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cs typeface="Angsana New" pitchFamily="18" charset="-34"/>
              </a:rPr>
              <a:t>Determination of HIV-1 coreceptor usage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HIV-1 variants can be </a:t>
            </a:r>
            <a:r>
              <a:rPr lang="en-US" sz="2400" dirty="0" err="1"/>
              <a:t>classiﬁed</a:t>
            </a:r>
            <a:r>
              <a:rPr lang="en-US" sz="2400" dirty="0"/>
              <a:t> as R5 virus, X4 virus, and R5X4 virus .</a:t>
            </a:r>
            <a:endParaRPr lang="th-TH" sz="2400" dirty="0"/>
          </a:p>
          <a:p>
            <a:pPr>
              <a:buFont typeface="Wingdings" pitchFamily="2" charset="2"/>
              <a:buChar char="§"/>
            </a:pPr>
            <a:endParaRPr lang="th-TH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R5 variants are generally established in an early stage infections, while X4 variants generally emerge in later stages.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3500" y="4463452"/>
            <a:ext cx="3238500" cy="2303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93776" y="5842337"/>
            <a:ext cx="8266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NL" sz="1200" dirty="0"/>
              <a:t>M. Koot, I. Keet, A. Vos, R. de Goede, M. Roos, R. Coutinho, F. Miedema, </a:t>
            </a:r>
            <a:r>
              <a:rPr lang="en-US" sz="1200" dirty="0"/>
              <a:t>P. </a:t>
            </a:r>
            <a:r>
              <a:rPr lang="en-US" sz="1200" dirty="0" err="1"/>
              <a:t>Schellekens</a:t>
            </a:r>
            <a:r>
              <a:rPr lang="en-US" sz="1200" dirty="0"/>
              <a:t>, M. </a:t>
            </a:r>
            <a:r>
              <a:rPr lang="en-US" sz="1200" dirty="0" err="1"/>
              <a:t>Tersmette</a:t>
            </a:r>
            <a:r>
              <a:rPr lang="en-US" sz="1200" dirty="0"/>
              <a:t>, </a:t>
            </a:r>
            <a:r>
              <a:rPr lang="en-US" sz="1200" dirty="0" err="1"/>
              <a:t>Progmosis</a:t>
            </a:r>
            <a:r>
              <a:rPr lang="en-US" sz="1200" dirty="0"/>
              <a:t> value of HIV-1 </a:t>
            </a:r>
            <a:r>
              <a:rPr lang="en-US" sz="1200" dirty="0" err="1"/>
              <a:t>syncytium</a:t>
            </a:r>
            <a:r>
              <a:rPr lang="en-US" sz="1200" dirty="0"/>
              <a:t>-inducing phenotype for rate of CD4þ cell depletion and progression to AIDs, Ann. </a:t>
            </a:r>
            <a:r>
              <a:rPr lang="sv-SE" sz="1200" dirty="0"/>
              <a:t>Intern. Med. 118 (1993) 681–688.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D. Richman, S. </a:t>
            </a:r>
            <a:r>
              <a:rPr lang="en-US" sz="1200" dirty="0" err="1"/>
              <a:t>Bozzette</a:t>
            </a:r>
            <a:r>
              <a:rPr lang="en-US" sz="1200" dirty="0"/>
              <a:t>, The impact of the </a:t>
            </a:r>
            <a:r>
              <a:rPr lang="en-US" sz="1200" dirty="0" err="1"/>
              <a:t>syncytium</a:t>
            </a:r>
            <a:r>
              <a:rPr lang="en-US" sz="1200" dirty="0"/>
              <a:t>-inducing phenotype of HIV on disease progression, J. Infect. Dis. 169 (1994) 968–974.</a:t>
            </a:r>
          </a:p>
        </p:txBody>
      </p:sp>
    </p:spTree>
    <p:extLst>
      <p:ext uri="{BB962C8B-B14F-4D97-AF65-F5344CB8AC3E}">
        <p14:creationId xmlns:p14="http://schemas.microsoft.com/office/powerpoint/2010/main" val="29728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cs typeface="Angsana New" pitchFamily="18" charset="-34"/>
              </a:rPr>
              <a:t>Determination of HIV-1 coreceptor usage</a:t>
            </a:r>
            <a:r>
              <a:rPr lang="th-TH" sz="4000" dirty="0">
                <a:cs typeface="Angsana New" pitchFamily="18" charset="-34"/>
              </a:rPr>
              <a:t> </a:t>
            </a:r>
            <a:r>
              <a:rPr lang="en-US" sz="4000" dirty="0">
                <a:cs typeface="Angsana New" pitchFamily="18" charset="-34"/>
              </a:rPr>
              <a:t>(cont.)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err="1"/>
              <a:t>Maraviroc</a:t>
            </a:r>
            <a:r>
              <a:rPr lang="en-US" sz="2400" dirty="0"/>
              <a:t> (</a:t>
            </a:r>
            <a:r>
              <a:rPr lang="en-US" sz="2400" dirty="0" err="1"/>
              <a:t>Pﬁzer</a:t>
            </a:r>
            <a:r>
              <a:rPr lang="en-US" sz="2400" dirty="0"/>
              <a:t>, USA) (brand-named </a:t>
            </a:r>
            <a:r>
              <a:rPr lang="en-US" sz="2400" dirty="0" err="1"/>
              <a:t>Selzentry</a:t>
            </a:r>
            <a:r>
              <a:rPr lang="en-US" sz="2400" dirty="0"/>
              <a:t> or </a:t>
            </a:r>
            <a:r>
              <a:rPr lang="en-US" sz="2400" dirty="0" err="1"/>
              <a:t>Celsentri</a:t>
            </a:r>
            <a:r>
              <a:rPr lang="en-US" sz="2400" dirty="0"/>
              <a:t>) shows activity in patients exclusively harboring R5 virus. </a:t>
            </a:r>
            <a:endParaRPr lang="th-TH" sz="2400" dirty="0"/>
          </a:p>
          <a:p>
            <a:pPr>
              <a:buFont typeface="Wingdings" pitchFamily="2" charset="2"/>
              <a:buChar char="§"/>
            </a:pPr>
            <a:endParaRPr lang="th-TH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The efficient performance of classifying HIV-1 coreceptor usage can help to choose the most advantaged HIV treatment. 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3500" y="4463452"/>
            <a:ext cx="3238500" cy="2303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93776" y="5842337"/>
            <a:ext cx="8266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NL" sz="1200" dirty="0"/>
              <a:t>M. Koot, I. Keet, A. Vos, R. de Goede, M. Roos, R. Coutinho, F. Miedema, </a:t>
            </a:r>
            <a:r>
              <a:rPr lang="en-US" sz="1200" dirty="0"/>
              <a:t>P. </a:t>
            </a:r>
            <a:r>
              <a:rPr lang="en-US" sz="1200" dirty="0" err="1"/>
              <a:t>Schellekens</a:t>
            </a:r>
            <a:r>
              <a:rPr lang="en-US" sz="1200" dirty="0"/>
              <a:t>, M. </a:t>
            </a:r>
            <a:r>
              <a:rPr lang="en-US" sz="1200" dirty="0" err="1"/>
              <a:t>Tersmette</a:t>
            </a:r>
            <a:r>
              <a:rPr lang="en-US" sz="1200" dirty="0"/>
              <a:t>, </a:t>
            </a:r>
            <a:r>
              <a:rPr lang="en-US" sz="1200" dirty="0" err="1"/>
              <a:t>Progmosis</a:t>
            </a:r>
            <a:r>
              <a:rPr lang="en-US" sz="1200" dirty="0"/>
              <a:t> value of HIV-1 </a:t>
            </a:r>
            <a:r>
              <a:rPr lang="en-US" sz="1200" dirty="0" err="1"/>
              <a:t>syncytium</a:t>
            </a:r>
            <a:r>
              <a:rPr lang="en-US" sz="1200" dirty="0"/>
              <a:t>-inducing phenotype for rate of CD4þ cell depletion and progression to AIDs, Ann. </a:t>
            </a:r>
            <a:r>
              <a:rPr lang="sv-SE" sz="1200" dirty="0"/>
              <a:t>Intern. Med. 118 (1993) 681–688.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D. Richman, S. </a:t>
            </a:r>
            <a:r>
              <a:rPr lang="en-US" sz="1200" dirty="0" err="1"/>
              <a:t>Bozzette</a:t>
            </a:r>
            <a:r>
              <a:rPr lang="en-US" sz="1200" dirty="0"/>
              <a:t>, The impact of the </a:t>
            </a:r>
            <a:r>
              <a:rPr lang="en-US" sz="1200" dirty="0" err="1"/>
              <a:t>syncytium</a:t>
            </a:r>
            <a:r>
              <a:rPr lang="en-US" sz="1200" dirty="0"/>
              <a:t>-inducing phenotype of HIV on disease progression, J. Infect. Dis. 169 (1994) 968–974.</a:t>
            </a:r>
          </a:p>
        </p:txBody>
      </p:sp>
    </p:spTree>
    <p:extLst>
      <p:ext uri="{BB962C8B-B14F-4D97-AF65-F5344CB8AC3E}">
        <p14:creationId xmlns:p14="http://schemas.microsoft.com/office/powerpoint/2010/main" val="28676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Almost genotypic predictors have been designed based on the genetic characterization of </a:t>
            </a:r>
            <a:r>
              <a:rPr lang="en-US" sz="2400" dirty="0">
                <a:solidFill>
                  <a:srgbClr val="FF0000"/>
                </a:solidFill>
              </a:rPr>
              <a:t>HIV-1 subtype B and C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Therefore, using such genotypic predictors is mainly </a:t>
            </a:r>
            <a:r>
              <a:rPr lang="en-US" sz="2400" dirty="0">
                <a:solidFill>
                  <a:srgbClr val="FF0000"/>
                </a:solidFill>
              </a:rPr>
              <a:t>reliable for B and C viruses</a:t>
            </a:r>
            <a:r>
              <a:rPr lang="en-US" sz="2400" dirty="0"/>
              <a:t>, and these predictors </a:t>
            </a:r>
            <a:r>
              <a:rPr lang="en-US" sz="2400" dirty="0">
                <a:solidFill>
                  <a:srgbClr val="FF0000"/>
                </a:solidFill>
              </a:rPr>
              <a:t>might fail to detect X4 variants</a:t>
            </a:r>
            <a:r>
              <a:rPr lang="en-US" sz="2400" dirty="0"/>
              <a:t>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Related </a:t>
            </a:r>
            <a:r>
              <a:rPr lang="en-US" sz="4000" dirty="0" smtClean="0"/>
              <a:t>works</a:t>
            </a:r>
            <a:endParaRPr lang="en-US" sz="4000" dirty="0"/>
          </a:p>
        </p:txBody>
      </p:sp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7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For Data </a:t>
            </a:r>
            <a:r>
              <a:rPr lang="en-US" dirty="0" smtClean="0"/>
              <a:t>Scientists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Advertised </a:t>
            </a:r>
            <a:r>
              <a:rPr lang="en-US" dirty="0" smtClean="0"/>
              <a:t>machine </a:t>
            </a:r>
            <a:r>
              <a:rPr lang="en-US" dirty="0"/>
              <a:t>learning skills are paying an average of $114,000. </a:t>
            </a:r>
            <a:endParaRPr lang="en-US" dirty="0" smtClean="0"/>
          </a:p>
          <a:p>
            <a:r>
              <a:rPr lang="en-US" dirty="0" smtClean="0"/>
              <a:t>Advertised </a:t>
            </a:r>
            <a:r>
              <a:rPr lang="en-US" dirty="0"/>
              <a:t>data scientist jobs pay an average of $</a:t>
            </a:r>
            <a:r>
              <a:rPr lang="en-US" dirty="0" smtClean="0"/>
              <a:t>105,000.</a:t>
            </a:r>
          </a:p>
          <a:p>
            <a:r>
              <a:rPr lang="en-US" dirty="0"/>
              <a:t>A</a:t>
            </a:r>
            <a:r>
              <a:rPr lang="en-US" dirty="0" smtClean="0"/>
              <a:t>dvertised </a:t>
            </a:r>
            <a:r>
              <a:rPr lang="en-US" dirty="0"/>
              <a:t>data engineering jobs pay an average of $117,000.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334780"/>
            <a:ext cx="7572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https://www.forbes.com/sites/louiscolumbus/2017/05/13/ibm-predicts-demand-for-data-scientists-will-soar-28-by-2020/#3588cff27e3b</a:t>
            </a:r>
          </a:p>
        </p:txBody>
      </p:sp>
      <p:pic>
        <p:nvPicPr>
          <p:cNvPr id="7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7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0722233"/>
              </p:ext>
            </p:extLst>
          </p:nvPr>
        </p:nvGraphicFramePr>
        <p:xfrm>
          <a:off x="1331650" y="1959773"/>
          <a:ext cx="9180991" cy="4178227"/>
        </p:xfrm>
        <a:graphic>
          <a:graphicData uri="http://schemas.openxmlformats.org/drawingml/2006/table">
            <a:tbl>
              <a:tblPr/>
              <a:tblGrid>
                <a:gridCol w="1282773"/>
                <a:gridCol w="1323494"/>
                <a:gridCol w="1142280"/>
                <a:gridCol w="1016037"/>
                <a:gridCol w="1898709"/>
                <a:gridCol w="1234925"/>
                <a:gridCol w="1282773"/>
              </a:tblGrid>
              <a:tr h="146160">
                <a:tc rowSpan="2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Reference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Classifier</a:t>
                      </a:r>
                      <a:endParaRPr lang="en-US" sz="160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Dataset</a:t>
                      </a:r>
                      <a:endParaRPr lang="en-US" sz="160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3240" algn="ctr"/>
                          <a:tab pos="1026795" algn="l"/>
                        </a:tabLs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features	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#feature</a:t>
                      </a:r>
                      <a:endParaRPr lang="en-US" sz="160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feature selection</a:t>
                      </a:r>
                      <a:endParaRPr lang="en-US" sz="160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1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training</a:t>
                      </a:r>
                      <a:endParaRPr lang="en-US" sz="160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testing</a:t>
                      </a:r>
                      <a:endParaRPr lang="en-US" sz="160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8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Fouchier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et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al,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1992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Rule based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271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V3 amino acid sequence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188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Resch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et al, 2001 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NN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V3 amino acid sequence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88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Pillai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et al,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2003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SVM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271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V3 amino acid sequence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188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Jensen et al, 2003 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Threshold</a:t>
                      </a:r>
                      <a:endParaRPr lang="en-US" sz="160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213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175</a:t>
                      </a:r>
                      <a:endParaRPr lang="en-US" sz="160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PSSM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400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88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Jensen et al, 2006 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Threshold</a:t>
                      </a:r>
                      <a:endParaRPr lang="en-US" sz="160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279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60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PSSM</a:t>
                      </a:r>
                      <a:endParaRPr lang="en-US" sz="160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400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81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Sing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et al,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2007 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SVM(Geno2pheno)</a:t>
                      </a: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1,100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V3 amino acid sequence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1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Shoombuatong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et al, 2012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SVM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273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V3 amino acid sequence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9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LMT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Angsana New"/>
                      </a:endParaRPr>
                    </a:p>
                  </a:txBody>
                  <a:tcPr marL="52618" marR="52618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905000" y="1447801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Times New Roman" pitchFamily="18" charset="0"/>
              </a:rPr>
              <a:t>Table 2.1 </a:t>
            </a:r>
            <a:r>
              <a:rPr lang="en-US" dirty="0">
                <a:cs typeface="Times New Roman" pitchFamily="18" charset="0"/>
              </a:rPr>
              <a:t>Comparison of our approach with existing methods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1" y="6258580"/>
            <a:ext cx="665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NN = Neural network, PSSM = Position specific scoring, SVM = Support vector machines</a:t>
            </a:r>
          </a:p>
          <a:p>
            <a:r>
              <a:rPr lang="en-US" sz="1400" dirty="0"/>
              <a:t>LMT = Logistic model trees</a:t>
            </a:r>
          </a:p>
        </p:txBody>
      </p:sp>
      <p:pic>
        <p:nvPicPr>
          <p:cNvPr id="8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00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Our hypothesis:</a:t>
            </a:r>
          </a:p>
          <a:p>
            <a:pPr lvl="1"/>
            <a:r>
              <a:rPr lang="en-US" sz="2000" dirty="0"/>
              <a:t>Most genotypic tools have been designed based on a data set of the HIV-1 subtype B or C that seemed to be reliable only for these subtypes.</a:t>
            </a:r>
          </a:p>
          <a:p>
            <a:pPr lvl="1"/>
            <a:r>
              <a:rPr lang="en-US" sz="2000" dirty="0"/>
              <a:t>Since the CRF01_AE of HIV-1 is the predominant circulating subtype found in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Thailand and Southeast Asia, there </a:t>
            </a:r>
            <a:r>
              <a:rPr lang="en-US" sz="2000" dirty="0"/>
              <a:t>is an urgent need to know the genotypic predictors for this subtype.</a:t>
            </a:r>
          </a:p>
          <a:p>
            <a:pPr lvl="1">
              <a:buNone/>
            </a:pPr>
            <a:endParaRPr lang="en-US" dirty="0"/>
          </a:p>
          <a:p>
            <a:r>
              <a:rPr lang="en-US" sz="2400" dirty="0"/>
              <a:t>Thus, in this work, the support vector machine (SVM) method was used to </a:t>
            </a:r>
            <a:r>
              <a:rPr lang="en-US" sz="2400" dirty="0">
                <a:solidFill>
                  <a:srgbClr val="FF0000"/>
                </a:solidFill>
              </a:rPr>
              <a:t>specifically classify </a:t>
            </a:r>
            <a:r>
              <a:rPr lang="en-US" sz="2400" dirty="0"/>
              <a:t>the HIV-1 coreceptor </a:t>
            </a:r>
            <a:r>
              <a:rPr lang="en-US" sz="2400" dirty="0">
                <a:solidFill>
                  <a:srgbClr val="FF0000"/>
                </a:solidFill>
              </a:rPr>
              <a:t>CRF01_AE subtype</a:t>
            </a:r>
            <a:r>
              <a:rPr lang="en-US" sz="2400" dirty="0"/>
              <a:t>.  And we also applied  the logistic model tree (LMT) method to select the most </a:t>
            </a:r>
            <a:r>
              <a:rPr lang="en-US" sz="2400" dirty="0">
                <a:solidFill>
                  <a:srgbClr val="FF0000"/>
                </a:solidFill>
              </a:rPr>
              <a:t>informative positions </a:t>
            </a:r>
            <a:r>
              <a:rPr lang="en-US" sz="2400" dirty="0"/>
              <a:t>from the V3 amino acid sequences for </a:t>
            </a:r>
            <a:r>
              <a:rPr lang="en-US" sz="2400" dirty="0">
                <a:solidFill>
                  <a:srgbClr val="FF0000"/>
                </a:solidFill>
              </a:rPr>
              <a:t>CRF01_AE subtype</a:t>
            </a:r>
            <a:r>
              <a:rPr lang="en-US" sz="2400" dirty="0"/>
              <a:t>. </a:t>
            </a:r>
            <a:endParaRPr lang="en-US" sz="2000" dirty="0"/>
          </a:p>
        </p:txBody>
      </p:sp>
      <p:pic>
        <p:nvPicPr>
          <p:cNvPr id="4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08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ngsana New" pitchFamily="18" charset="-34"/>
              </a:rPr>
              <a:t>Determination of HIV-1 coreceptor usage(cont.)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0" y="2133601"/>
          <a:ext cx="7467600" cy="3733801"/>
        </p:xfrm>
        <a:graphic>
          <a:graphicData uri="http://schemas.openxmlformats.org/drawingml/2006/table">
            <a:tbl>
              <a:tblPr/>
              <a:tblGrid>
                <a:gridCol w="3733800"/>
                <a:gridCol w="3733800"/>
              </a:tblGrid>
              <a:tr h="11547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Phenotypic assay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Genotypic assay or computational approach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950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Based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on a </a:t>
                      </a:r>
                      <a:r>
                        <a:rPr lang="en-US" sz="2000" b="0" i="0" u="none" strike="noStrike" dirty="0" err="1">
                          <a:solidFill>
                            <a:srgbClr val="FF0000"/>
                          </a:solidFill>
                          <a:latin typeface="+mn-lt"/>
                        </a:rPr>
                        <a:t>pseudotyped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 or </a:t>
                      </a:r>
                      <a:b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recombinant virus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Based on </a:t>
                      </a:r>
                      <a:r>
                        <a:rPr lang="en-US" sz="2000" b="0" i="0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amino acid sequences of V3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8950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Very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complex, time-consuming, 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laborious, and expensive .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Cheap and fast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ngsana New" pitchFamily="18" charset="-34"/>
              </a:rPr>
              <a:t>Determination of HIV-1 coreceptor usage(cont.)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0" y="2133601"/>
          <a:ext cx="7467600" cy="3733801"/>
        </p:xfrm>
        <a:graphic>
          <a:graphicData uri="http://schemas.openxmlformats.org/drawingml/2006/table">
            <a:tbl>
              <a:tblPr/>
              <a:tblGrid>
                <a:gridCol w="3733800"/>
                <a:gridCol w="3733800"/>
              </a:tblGrid>
              <a:tr h="11547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Phenotypic assay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Genotypic assay or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computational-based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method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/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950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Based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on a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pseudotyped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or 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recombinant virus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Based on using directly amino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acid sequences of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V3 loop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8950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Very 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complex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, 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time-consuming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, 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laborious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, and 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expensive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.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70C0"/>
                          </a:solidFill>
                          <a:latin typeface="+mn-lt"/>
                        </a:rPr>
                        <a:t>Cheap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and </a:t>
                      </a:r>
                      <a:r>
                        <a:rPr lang="en-US" sz="2000" b="0" i="0" u="none" strike="noStrike" dirty="0" smtClean="0">
                          <a:solidFill>
                            <a:srgbClr val="0070C0"/>
                          </a:solidFill>
                          <a:latin typeface="+mn-lt"/>
                        </a:rPr>
                        <a:t>fast</a:t>
                      </a:r>
                      <a:endParaRPr lang="en-US" sz="2000" b="0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68" y="474539"/>
            <a:ext cx="107194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046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 of DT in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Pharma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Medicine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total of 1,200 patients presenting in the first 72 hours of acute febrile illness were recruited and followed up for up to a 4-week period prospectively; 1,012 of these were recruited from Singapore and 188 from Vietnam.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08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 these, 364 were dengue RT-PCR positive; 173 had dengue fever, 171 had dengue hemorrhagic fever, and 20 had dengue shock syndrome as final diagnosis.</a:t>
            </a:r>
          </a:p>
          <a:p>
            <a:endParaRPr lang="en-US" dirty="0"/>
          </a:p>
          <a:p>
            <a:r>
              <a:rPr lang="en-US" dirty="0" smtClean="0"/>
              <a:t>Using a C4.5 decision tree classifier for analysis of all clinical, </a:t>
            </a:r>
            <a:r>
              <a:rPr lang="en-US" dirty="0" err="1" smtClean="0"/>
              <a:t>haematological</a:t>
            </a:r>
            <a:r>
              <a:rPr lang="en-US" dirty="0" smtClean="0"/>
              <a:t>, and </a:t>
            </a:r>
            <a:r>
              <a:rPr lang="en-US" dirty="0" err="1" smtClean="0"/>
              <a:t>virological</a:t>
            </a:r>
            <a:r>
              <a:rPr lang="en-US" dirty="0" smtClean="0"/>
              <a:t> data, we obtained a diagnostic algorithm that differentiates dengue from non-dengue febrile illness with an accuracy of 84.7%.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61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22" y="725888"/>
            <a:ext cx="802052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31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Chinese AI beats 15 doctors in tumor diagnosis </a:t>
            </a:r>
            <a:r>
              <a:rPr lang="en-US" b="1" dirty="0" smtClean="0"/>
              <a:t>competition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015331"/>
            <a:ext cx="7581900" cy="3971925"/>
          </a:xfrm>
        </p:spPr>
      </p:pic>
    </p:spTree>
    <p:extLst>
      <p:ext uri="{BB962C8B-B14F-4D97-AF65-F5344CB8AC3E}">
        <p14:creationId xmlns:p14="http://schemas.microsoft.com/office/powerpoint/2010/main" val="3607248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AI system has wiped the floor with some of China’s top doctors when it comes to </a:t>
            </a:r>
            <a:r>
              <a:rPr lang="en-US" dirty="0">
                <a:solidFill>
                  <a:srgbClr val="FF0000"/>
                </a:solidFill>
              </a:rPr>
              <a:t>diagnosing brain tumors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predicting  hematoma expansion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991" y="3809398"/>
            <a:ext cx="3288774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9" y="3809398"/>
            <a:ext cx="4542968" cy="216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48412" y="3232501"/>
            <a:ext cx="1475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Brain </a:t>
            </a:r>
            <a:r>
              <a:rPr lang="en-US" b="1" dirty="0"/>
              <a:t>tumors </a:t>
            </a:r>
          </a:p>
        </p:txBody>
      </p:sp>
      <p:sp>
        <p:nvSpPr>
          <p:cNvPr id="7" name="Rectangle 6"/>
          <p:cNvSpPr/>
          <p:nvPr/>
        </p:nvSpPr>
        <p:spPr>
          <a:xfrm>
            <a:off x="8136850" y="3232501"/>
            <a:ext cx="2273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Hematoma </a:t>
            </a:r>
            <a:r>
              <a:rPr lang="en-US" b="1" dirty="0"/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159884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49424" y="3716603"/>
            <a:ext cx="95938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rgbClr val="222222"/>
                </a:solidFill>
                <a:latin typeface="Arial" panose="020B0604020202020204" pitchFamily="34" charset="0"/>
              </a:rPr>
              <a:t>สำหรับประเทศไทย “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EIC” </a:t>
            </a:r>
            <a:r>
              <a:rPr lang="th-TH" sz="2400" dirty="0">
                <a:solidFill>
                  <a:srgbClr val="222222"/>
                </a:solidFill>
                <a:latin typeface="Arial" panose="020B0604020202020204" pitchFamily="34" charset="0"/>
              </a:rPr>
              <a:t>เผยว่าอุปทานของ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  <a:r>
              <a:rPr lang="th-TH" sz="2400" dirty="0">
                <a:solidFill>
                  <a:srgbClr val="222222"/>
                </a:solidFill>
                <a:latin typeface="Arial" panose="020B0604020202020204" pitchFamily="34" charset="0"/>
              </a:rPr>
              <a:t>ในไทยยังมีอยู่ค่อนข้างน้อยเมื่อเทียบกับสหรัฐฯ จากการสืบค้นข้อมูลจาก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 </a:t>
            </a:r>
            <a:r>
              <a:rPr lang="th-TH" sz="2400" dirty="0">
                <a:solidFill>
                  <a:srgbClr val="222222"/>
                </a:solidFill>
                <a:latin typeface="Arial" panose="020B0604020202020204" pitchFamily="34" charset="0"/>
              </a:rPr>
              <a:t>พบว่าผู้ที่ระบุว่าตนเองทำงานเป็น 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  <a:r>
              <a:rPr lang="th-TH" sz="2400" dirty="0">
                <a:solidFill>
                  <a:srgbClr val="222222"/>
                </a:solidFill>
                <a:latin typeface="Arial" panose="020B0604020202020204" pitchFamily="34" charset="0"/>
              </a:rPr>
              <a:t>ในไทยมีเพียง 200 บัญชี เทียบกับสหรัฐฯ ที่มี 44,000 บัญชี </a:t>
            </a:r>
            <a:endParaRPr lang="th-TH" sz="24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แม้ว่าตอนนี้มหาวิทยาลัยในไทยจะเริ่มเปิดหลักสูตรเฉพาะทางด้าน </a:t>
            </a:r>
            <a:r>
              <a:rPr lang="en-US" sz="2400" dirty="0"/>
              <a:t>Data Science </a:t>
            </a:r>
            <a:r>
              <a:rPr lang="th-TH" sz="2400" dirty="0"/>
              <a:t>แต่ก็มีอยู่เพียงไม่กี่แห่งเท่านั้น และจำนวนนักศึกษาที่ผลิตได้ก็ยังมีอยู่น้อย</a:t>
            </a:r>
            <a:endParaRPr lang="en-US" sz="24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4115"/>
            <a:ext cx="934054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11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Chinese AI beats 15 doctors in tumor diagnosis 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(Round 1) </a:t>
            </a:r>
            <a:r>
              <a:rPr lang="en-US" dirty="0" smtClean="0"/>
              <a:t>When </a:t>
            </a:r>
            <a:r>
              <a:rPr lang="en-US" dirty="0"/>
              <a:t>diagnosing brain tumors, </a:t>
            </a:r>
            <a:r>
              <a:rPr lang="en-US" dirty="0" err="1"/>
              <a:t>BioMind</a:t>
            </a:r>
            <a:r>
              <a:rPr lang="en-US" dirty="0"/>
              <a:t> was correct 87 percent of the time, compared to 66 percent by the medical professionals.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AI also only took 15 minutes to diagnose the 225 cases, while doctors took 30 minutes.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47" y="4001294"/>
            <a:ext cx="454296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064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Chinese AI beats 15 doctors in tumor diagnosis 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(Round </a:t>
            </a:r>
            <a:r>
              <a:rPr lang="en-US" b="1" dirty="0" smtClean="0">
                <a:solidFill>
                  <a:srgbClr val="FF0000"/>
                </a:solidFill>
              </a:rPr>
              <a:t>2) </a:t>
            </a:r>
            <a:r>
              <a:rPr lang="en-US" dirty="0" smtClean="0"/>
              <a:t>In </a:t>
            </a:r>
            <a:r>
              <a:rPr lang="en-US" dirty="0"/>
              <a:t>regards to predicting brain hematoma expansion, </a:t>
            </a:r>
            <a:r>
              <a:rPr lang="en-US" dirty="0" err="1"/>
              <a:t>BioMind</a:t>
            </a:r>
            <a:r>
              <a:rPr lang="en-US" dirty="0"/>
              <a:t> was victorious again, as it was correct in 83 percent of cases, with humans managing only 63 percent.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48" y="3656963"/>
            <a:ext cx="383690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575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Chinese AI beats 15 doctors in tumor diagnosis 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 executive vice-president of Beijing </a:t>
            </a:r>
            <a:r>
              <a:rPr lang="en-US" dirty="0" err="1"/>
              <a:t>Tiantan</a:t>
            </a:r>
            <a:r>
              <a:rPr lang="en-US" dirty="0"/>
              <a:t> Hospital, Wang </a:t>
            </a:r>
            <a:r>
              <a:rPr lang="en-US" dirty="0" err="1"/>
              <a:t>Yongjun</a:t>
            </a:r>
            <a:r>
              <a:rPr lang="en-US" dirty="0"/>
              <a:t>, told Xinhua that he didn’t care who won in the battle between doctors and the AI</a:t>
            </a:r>
            <a:r>
              <a:rPr lang="en-US" dirty="0" smtClean="0"/>
              <a:t>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“I hope through this competition, doctors can experience the power of artificial intelligence,” he said. “</a:t>
            </a:r>
            <a:r>
              <a:rPr lang="en-US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especially so for some doctors who are skeptical about artificial intelligence</a:t>
            </a:r>
            <a:r>
              <a:rPr lang="en-US" dirty="0"/>
              <a:t>. I hope they can further understand AI and eliminate their fears toward it.”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80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84" y="920127"/>
            <a:ext cx="7224510" cy="4320000"/>
          </a:xfrm>
        </p:spPr>
      </p:pic>
      <p:pic>
        <p:nvPicPr>
          <p:cNvPr id="5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41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" y="0"/>
            <a:ext cx="12800000" cy="7200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447060" y="2219417"/>
            <a:ext cx="47229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94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2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263239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000" y="-105156"/>
            <a:ext cx="1280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2000"/>
            <a:ext cx="1280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49424" y="3716603"/>
            <a:ext cx="95938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>
                <a:latin typeface="Arial" panose="020B0604020202020204" pitchFamily="34" charset="0"/>
              </a:rPr>
              <a:t>แต่คาดว่าความต้องการ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  <a:r>
              <a:rPr lang="th-TH" sz="2400" dirty="0">
                <a:latin typeface="Arial" panose="020B0604020202020204" pitchFamily="34" charset="0"/>
              </a:rPr>
              <a:t>ในตลาดแรงงานจะมีมากถึง 2,000 </a:t>
            </a:r>
            <a:r>
              <a:rPr lang="th-TH" sz="2400" dirty="0" smtClean="0">
                <a:latin typeface="Arial" panose="020B0604020202020204" pitchFamily="34" charset="0"/>
              </a:rPr>
              <a:t>คน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 smtClean="0">
                <a:latin typeface="Arial" panose="020B0604020202020204" pitchFamily="34" charset="0"/>
              </a:rPr>
              <a:t>มี</a:t>
            </a:r>
            <a:r>
              <a:rPr lang="th-TH" sz="2400" dirty="0">
                <a:latin typeface="Arial" panose="020B0604020202020204" pitchFamily="34" charset="0"/>
              </a:rPr>
              <a:t>อัตราเติบโตเฉลี่ยอยู่ที่ประมาณ 15% ในช่วง 2 – 3 ปี</a:t>
            </a:r>
            <a:r>
              <a:rPr lang="th-TH" sz="2400" dirty="0" smtClean="0">
                <a:latin typeface="Arial" panose="020B0604020202020204" pitchFamily="34" charset="0"/>
              </a:rPr>
              <a:t>ข้างหน้า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 smtClean="0"/>
              <a:t>ใน</a:t>
            </a:r>
            <a:r>
              <a:rPr lang="th-TH" sz="2400" dirty="0"/>
              <a:t>อนาคตอันใกล้จึงมีความเป็นไปได้สูงที่บริษัทต่างๆ ทั้งธุรกิจขนาดใหญ่ในหลายอุตสาหกรรม ตลอดจนธุรกิจ </a:t>
            </a:r>
            <a:r>
              <a:rPr lang="en-US" sz="2400" dirty="0"/>
              <a:t>start-up </a:t>
            </a:r>
            <a:r>
              <a:rPr lang="th-TH" sz="2400" dirty="0"/>
              <a:t>และ </a:t>
            </a:r>
            <a:r>
              <a:rPr lang="en-US" sz="2400" dirty="0"/>
              <a:t>SMEs </a:t>
            </a:r>
            <a:r>
              <a:rPr lang="th-TH" sz="2400" dirty="0"/>
              <a:t>ด้านเทคโนโลยี จะต้องการ </a:t>
            </a:r>
            <a:r>
              <a:rPr lang="en-US" sz="2400" dirty="0"/>
              <a:t>Data Scientist </a:t>
            </a:r>
            <a:r>
              <a:rPr lang="th-TH" sz="2400" dirty="0"/>
              <a:t>มากขึ้นเพื่อสร้างองค์ความรู้จากข้อมูลขนาดใหญ่ที่มีอยู่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 descr="D:\Download\ppt design\MU dl\MTMU logo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21" y="6138000"/>
            <a:ext cx="3282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4115"/>
            <a:ext cx="934054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24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2000"/>
            <a:ext cx="1280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388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2000"/>
            <a:ext cx="1280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3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59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272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5196"/>
            <a:ext cx="128000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2451</Words>
  <Application>Microsoft Office PowerPoint</Application>
  <PresentationFormat>Widescreen</PresentationFormat>
  <Paragraphs>317</Paragraphs>
  <Slides>94</Slides>
  <Notes>4</Notes>
  <HiddenSlides>18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Cordia New</vt:lpstr>
      <vt:lpstr>Courier</vt:lpstr>
      <vt:lpstr>Lucida Bright</vt:lpstr>
      <vt:lpstr>medium-content-serif-font</vt:lpstr>
      <vt:lpstr>Palatino</vt:lpstr>
      <vt:lpstr>Palatino Linotype</vt:lpstr>
      <vt:lpstr>Times New Roman</vt:lpstr>
      <vt:lpstr>Wingdings</vt:lpstr>
      <vt:lpstr>Office Theme</vt:lpstr>
      <vt:lpstr>Data Science in  Modern Medicine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Demand For Data Scientists</vt:lpstr>
      <vt:lpstr>PowerPoint Presentation</vt:lpstr>
      <vt:lpstr>PowerPoint Presentation</vt:lpstr>
      <vt:lpstr>PowerPoint Presentation</vt:lpstr>
      <vt:lpstr>ส่องปัญหาวิกฤติ Data Scientist ไทยกัน</vt:lpstr>
      <vt:lpstr>ส่องปัญหาวิกฤติ Data Scientist ไทยกัน</vt:lpstr>
      <vt:lpstr>ส่องปัญหาวิกฤติ Data Scientist ไทยกัน</vt:lpstr>
      <vt:lpstr>ส่องปัญหาวิกฤติ Data Scientist ไทยกัน</vt:lpstr>
      <vt:lpstr>PowerPoint Presentation</vt:lpstr>
      <vt:lpstr>PowerPoint Presentation</vt:lpstr>
      <vt:lpstr>PowerPoint Presentation</vt:lpstr>
      <vt:lpstr>PowerPoint Presentation</vt:lpstr>
      <vt:lpstr>Why to learn Data Science?</vt:lpstr>
      <vt:lpstr>Why to learn Data Science?</vt:lpstr>
      <vt:lpstr>Why to learn Data Science?</vt:lpstr>
      <vt:lpstr>PowerPoint Presentation</vt:lpstr>
      <vt:lpstr>What is Bioinformatics?</vt:lpstr>
      <vt:lpstr>What is Bioinformatics?</vt:lpstr>
      <vt:lpstr>What are bioinformaticians up to, actually?</vt:lpstr>
      <vt:lpstr>What are bioinformaticians up to, actually?</vt:lpstr>
      <vt:lpstr>Bioinformatics: neighbour disciplines</vt:lpstr>
      <vt:lpstr>Bioinformatics: prerequisites</vt:lpstr>
      <vt:lpstr>PowerPoint Presentation</vt:lpstr>
      <vt:lpstr>PowerPoint Presentation</vt:lpstr>
      <vt:lpstr>Understand the Statistics!</vt:lpstr>
      <vt:lpstr>BLAST is Approximate</vt:lpstr>
      <vt:lpstr>Machine learning</vt:lpstr>
      <vt:lpstr>Machine learning</vt:lpstr>
      <vt:lpstr>Why “Learn”?</vt:lpstr>
      <vt:lpstr>Growth of Machine Learning</vt:lpstr>
      <vt:lpstr>Face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Determination of HIV-1 coreceptor usage</vt:lpstr>
      <vt:lpstr>Determination of HIV-1 coreceptor usage (cont.)</vt:lpstr>
      <vt:lpstr>Related works</vt:lpstr>
      <vt:lpstr>Related works</vt:lpstr>
      <vt:lpstr>In this study</vt:lpstr>
      <vt:lpstr>Determination of HIV-1 coreceptor usage(cont.)</vt:lpstr>
      <vt:lpstr>Determination of HIV-1 coreceptor usage(cont.)</vt:lpstr>
      <vt:lpstr>PowerPoint Presentation</vt:lpstr>
      <vt:lpstr>Applications of DT in Pharma and Medicine</vt:lpstr>
      <vt:lpstr>PowerPoint Presentation</vt:lpstr>
      <vt:lpstr>PowerPoint Presentation</vt:lpstr>
      <vt:lpstr>Chinese AI beats 15 doctors in tumor diagnosis competition</vt:lpstr>
      <vt:lpstr>PowerPoint Presentation</vt:lpstr>
      <vt:lpstr>Chinese AI beats 15 doctors in tumor diagnosis competition</vt:lpstr>
      <vt:lpstr>Chinese AI beats 15 doctors in tumor diagnosis competition</vt:lpstr>
      <vt:lpstr>Chinese AI beats 15 doctors in tumor diagnosis competition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its applications</dc:title>
  <dc:creator>Windows User</dc:creator>
  <cp:lastModifiedBy>Windows User</cp:lastModifiedBy>
  <cp:revision>46</cp:revision>
  <cp:lastPrinted>2018-05-01T08:26:57Z</cp:lastPrinted>
  <dcterms:created xsi:type="dcterms:W3CDTF">2018-04-30T04:51:31Z</dcterms:created>
  <dcterms:modified xsi:type="dcterms:W3CDTF">2018-07-13T06:35:33Z</dcterms:modified>
</cp:coreProperties>
</file>